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61"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p:scale>
          <a:sx n="100" d="100"/>
          <a:sy n="100" d="100"/>
        </p:scale>
        <p:origin x="-1308" y="-222"/>
      </p:cViewPr>
      <p:guideLst>
        <p:guide orient="horz" pos="2160"/>
        <p:guide pos="2880"/>
      </p:guideLst>
    </p:cSldViewPr>
  </p:slideViewPr>
  <p:outlineViewPr>
    <p:cViewPr>
      <p:scale>
        <a:sx n="33" d="100"/>
        <a:sy n="33" d="100"/>
      </p:scale>
      <p:origin x="0" y="8244"/>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193F05-3334-4A6B-AB63-B82E2E12F141}" type="datetimeFigureOut">
              <a:rPr lang="pl-PL" smtClean="0"/>
              <a:pPr/>
              <a:t>09.04.2021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71AECB-0081-480D-BB31-7FFC55A8B85A}" type="slidenum">
              <a:rPr lang="pl-PL" smtClean="0"/>
              <a:pPr/>
              <a:t>‹#›</a:t>
            </a:fld>
            <a:endParaRPr lang="pl-PL"/>
          </a:p>
        </p:txBody>
      </p:sp>
    </p:spTree>
    <p:extLst>
      <p:ext uri="{BB962C8B-B14F-4D97-AF65-F5344CB8AC3E}">
        <p14:creationId xmlns="" xmlns:p14="http://schemas.microsoft.com/office/powerpoint/2010/main" val="3712377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571AECB-0081-480D-BB31-7FFC55A8B85A}" type="slidenum">
              <a:rPr lang="pl-PL" smtClean="0"/>
              <a:pPr/>
              <a:t>5</a:t>
            </a:fld>
            <a:endParaRPr lang="pl-PL"/>
          </a:p>
        </p:txBody>
      </p:sp>
    </p:spTree>
    <p:extLst>
      <p:ext uri="{BB962C8B-B14F-4D97-AF65-F5344CB8AC3E}">
        <p14:creationId xmlns="" xmlns:p14="http://schemas.microsoft.com/office/powerpoint/2010/main" val="204359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571AECB-0081-480D-BB31-7FFC55A8B85A}" type="slidenum">
              <a:rPr lang="pl-PL" smtClean="0"/>
              <a:pPr/>
              <a:t>7</a:t>
            </a:fld>
            <a:endParaRPr lang="pl-PL"/>
          </a:p>
        </p:txBody>
      </p:sp>
    </p:spTree>
    <p:extLst>
      <p:ext uri="{BB962C8B-B14F-4D97-AF65-F5344CB8AC3E}">
        <p14:creationId xmlns="" xmlns:p14="http://schemas.microsoft.com/office/powerpoint/2010/main" val="404841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17" name="Symbol zastępczy stopki 16"/>
          <p:cNvSpPr>
            <a:spLocks noGrp="1"/>
          </p:cNvSpPr>
          <p:nvPr>
            <p:ph type="ftr" sz="quarter" idx="11"/>
          </p:nvPr>
        </p:nvSpPr>
        <p:spPr/>
        <p:txBody>
          <a:bodyPr/>
          <a:lstStyle/>
          <a:p>
            <a:endParaRPr lang="pl-PL"/>
          </a:p>
        </p:txBody>
      </p:sp>
      <p:sp>
        <p:nvSpPr>
          <p:cNvPr id="7" name="Łącznik prostoliniow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A5D743-AF39-41A5-B765-EFAC629D1371}" type="slidenum">
              <a:rPr lang="pl-PL" smtClean="0"/>
              <a:pPr/>
              <a:t>‹#›</a:t>
            </a:fld>
            <a:endParaRPr lang="pl-PL"/>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A5D743-AF39-41A5-B765-EFAC629D1371}"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oliniow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F8A5D743-AF39-41A5-B765-EFAC629D1371}" type="slidenum">
              <a:rPr lang="pl-PL" smtClean="0"/>
              <a:pPr/>
              <a:t>‹#›</a:t>
            </a:fld>
            <a:endParaRPr lang="pl-PL"/>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5" name="Symbol zastępczy stopki 4"/>
          <p:cNvSpPr>
            <a:spLocks noGrp="1"/>
          </p:cNvSpPr>
          <p:nvPr>
            <p:ph type="ftr" sz="quarter" idx="11"/>
          </p:nvPr>
        </p:nvSpPr>
        <p:spPr/>
        <p:txBody>
          <a:bodyPr/>
          <a:lstStyle/>
          <a:p>
            <a:endParaRPr lang="pl-PL"/>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4361688" y="1026372"/>
            <a:ext cx="457200" cy="441325"/>
          </a:xfrm>
        </p:spPr>
        <p:txBody>
          <a:bodyPr/>
          <a:lstStyle/>
          <a:p>
            <a:fld id="{F8A5D743-AF39-41A5-B765-EFAC629D1371}" type="slidenum">
              <a:rPr lang="pl-PL" smtClean="0"/>
              <a:pPr/>
              <a:t>‹#›</a:t>
            </a:fld>
            <a:endParaRPr lang="pl-PL"/>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a:p>
        </p:txBody>
      </p:sp>
      <p:sp>
        <p:nvSpPr>
          <p:cNvPr id="4" name="Symbol zastępczy daty 3"/>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8" name="Łącznik prostoliniow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A5D743-AF39-41A5-B765-EFAC629D1371}" type="slidenum">
              <a:rPr lang="pl-PL" smtClean="0"/>
              <a:pPr/>
              <a:t>‹#›</a:t>
            </a:fld>
            <a:endParaRPr lang="pl-PL"/>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2DFB1AFE-A304-4789-9ABD-6636FD138E4D}" type="datetimeFigureOut">
              <a:rPr lang="pl-PL" smtClean="0"/>
              <a:pPr/>
              <a:t>09.04.2021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8A5D743-AF39-41A5-B765-EFAC629D1371}" type="slidenum">
              <a:rPr lang="pl-PL" smtClean="0"/>
              <a:pPr/>
              <a:t>‹#›</a:t>
            </a:fld>
            <a:endParaRPr lang="pl-PL"/>
          </a:p>
        </p:txBody>
      </p:sp>
      <p:sp>
        <p:nvSpPr>
          <p:cNvPr id="8" name="Łącznik prostoliniow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8" name="Symbol zastępczy stopki 7"/>
          <p:cNvSpPr>
            <a:spLocks noGrp="1"/>
          </p:cNvSpPr>
          <p:nvPr>
            <p:ph type="ftr" sz="quarter" idx="11"/>
          </p:nvPr>
        </p:nvSpPr>
        <p:spPr>
          <a:xfrm>
            <a:off x="304800" y="6409944"/>
            <a:ext cx="3581400" cy="365760"/>
          </a:xfrm>
        </p:spPr>
        <p:txBody>
          <a:bodyPr/>
          <a:lstStyle/>
          <a:p>
            <a:endParaRPr lang="pl-PL"/>
          </a:p>
        </p:txBody>
      </p:sp>
      <p:sp>
        <p:nvSpPr>
          <p:cNvPr id="15" name="Łącznik prostoliniow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F8A5D743-AF39-41A5-B765-EFAC629D1371}" type="slidenum">
              <a:rPr lang="pl-PL" smtClean="0"/>
              <a:pPr/>
              <a:t>‹#›</a:t>
            </a:fld>
            <a:endParaRPr lang="pl-PL"/>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a:xfrm>
            <a:off x="4343400" y="1036020"/>
            <a:ext cx="457200" cy="441325"/>
          </a:xfrm>
        </p:spPr>
        <p:txBody>
          <a:bodyPr/>
          <a:lstStyle/>
          <a:p>
            <a:fld id="{F8A5D743-AF39-41A5-B765-EFAC629D1371}"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8A5D743-AF39-41A5-B765-EFAC629D1371}"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oliniow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8A5D743-AF39-41A5-B765-EFAC629D1371}" type="slidenum">
              <a:rPr lang="pl-PL" smtClean="0"/>
              <a:pPr/>
              <a:t>‹#›</a:t>
            </a:fld>
            <a:endParaRPr lang="pl-PL"/>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2DFB1AFE-A304-4789-9ABD-6636FD138E4D}" type="datetimeFigureOut">
              <a:rPr lang="pl-PL" smtClean="0"/>
              <a:pPr/>
              <a:t>09.04.2021</a:t>
            </a:fld>
            <a:endParaRPr lang="pl-PL"/>
          </a:p>
        </p:txBody>
      </p:sp>
      <p:sp>
        <p:nvSpPr>
          <p:cNvPr id="6" name="Symbol zastępczy stopki 5"/>
          <p:cNvSpPr>
            <a:spLocks noGrp="1"/>
          </p:cNvSpPr>
          <p:nvPr>
            <p:ph type="ftr" sz="quarter" idx="11"/>
          </p:nvPr>
        </p:nvSpPr>
        <p:spPr>
          <a:xfrm>
            <a:off x="301752" y="6410848"/>
            <a:ext cx="3383280" cy="365760"/>
          </a:xfrm>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oliniow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F8A5D743-AF39-41A5-B765-EFAC629D1371}" type="slidenum">
              <a:rPr lang="pl-PL" smtClean="0"/>
              <a:pPr/>
              <a:t>‹#›</a:t>
            </a:fld>
            <a:endParaRPr lang="pl-PL"/>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2DFB1AFE-A304-4789-9ABD-6636FD138E4D}" type="datetimeFigureOut">
              <a:rPr lang="pl-PL" smtClean="0"/>
              <a:pPr/>
              <a:t>09.04.2021</a:t>
            </a:fld>
            <a:endParaRPr lang="pl-PL"/>
          </a:p>
        </p:txBody>
      </p:sp>
      <p:sp>
        <p:nvSpPr>
          <p:cNvPr id="6" name="Symbol zastępczy stopki 5"/>
          <p:cNvSpPr>
            <a:spLocks noGrp="1"/>
          </p:cNvSpPr>
          <p:nvPr>
            <p:ph type="ftr" sz="quarter" idx="11"/>
          </p:nvPr>
        </p:nvSpPr>
        <p:spPr>
          <a:xfrm>
            <a:off x="301752" y="6410848"/>
            <a:ext cx="3584448" cy="365760"/>
          </a:xfrm>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DFB1AFE-A304-4789-9ABD-6636FD138E4D}" type="datetimeFigureOut">
              <a:rPr lang="pl-PL" smtClean="0"/>
              <a:pPr/>
              <a:t>09.04.2021</a:t>
            </a:fld>
            <a:endParaRPr lang="pl-PL"/>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oliniow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8A5D743-AF39-41A5-B765-EFAC629D1371}" type="slidenum">
              <a:rPr lang="pl-PL" smtClean="0"/>
              <a:pPr/>
              <a:t>‹#›</a:t>
            </a:fld>
            <a:endParaRPr lang="pl-PL"/>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355976" y="3645024"/>
            <a:ext cx="824136" cy="393576"/>
          </a:xfrm>
        </p:spPr>
        <p:txBody>
          <a:bodyPr/>
          <a:lstStyle/>
          <a:p>
            <a:endParaRPr lang="pl-PL" dirty="0"/>
          </a:p>
        </p:txBody>
      </p:sp>
      <p:sp>
        <p:nvSpPr>
          <p:cNvPr id="2" name="Tytuł 1"/>
          <p:cNvSpPr>
            <a:spLocks noGrp="1"/>
          </p:cNvSpPr>
          <p:nvPr>
            <p:ph type="ctrTitle"/>
          </p:nvPr>
        </p:nvSpPr>
        <p:spPr/>
        <p:txBody>
          <a:bodyPr anchor="ctr">
            <a:normAutofit/>
          </a:bodyPr>
          <a:lstStyle/>
          <a:p>
            <a:r>
              <a:rPr lang="pl-PL" sz="3600" b="1" dirty="0" smtClean="0">
                <a:solidFill>
                  <a:srgbClr val="C00000"/>
                </a:solidFill>
              </a:rPr>
              <a:t>Jak pomóc dziecku radzić sobie ze złością?</a:t>
            </a:r>
            <a:endParaRPr lang="pl-PL" sz="3600" b="1" dirty="0">
              <a:solidFill>
                <a:srgbClr val="C00000"/>
              </a:solidFill>
            </a:endParaRPr>
          </a:p>
        </p:txBody>
      </p:sp>
      <p:pic>
        <p:nvPicPr>
          <p:cNvPr id="6" name="Picture 2" descr="C:\Users\User\Desktop\Dostosowanie studia podyplomowe\47-napady_zlosci_u_dzieck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19872" y="2852936"/>
            <a:ext cx="2304256" cy="32403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75754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640960" cy="778098"/>
          </a:xfrm>
        </p:spPr>
        <p:txBody>
          <a:bodyPr anchor="ctr">
            <a:noAutofit/>
          </a:bodyPr>
          <a:lstStyle/>
          <a:p>
            <a:r>
              <a:rPr lang="pl-PL" sz="2800" b="1" dirty="0" smtClean="0">
                <a:solidFill>
                  <a:srgbClr val="C00000"/>
                </a:solidFill>
                <a:latin typeface="Arial" panose="020B0604020202020204" pitchFamily="34" charset="0"/>
                <a:cs typeface="Arial" panose="020B0604020202020204" pitchFamily="34" charset="0"/>
              </a:rPr>
              <a:t>Co może zrobić dziecko, kiedy się złości?</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539552" y="1556792"/>
            <a:ext cx="8147248" cy="4569371"/>
          </a:xfrm>
        </p:spPr>
        <p:txBody>
          <a:bodyPr>
            <a:normAutofit fontScale="92500" lnSpcReduction="10000"/>
          </a:bodyPr>
          <a:lstStyle/>
          <a:p>
            <a:pPr marL="0" indent="0" algn="just">
              <a:lnSpc>
                <a:spcPct val="150000"/>
              </a:lnSpc>
              <a:buNone/>
            </a:pPr>
            <a:r>
              <a:rPr lang="pl-PL" sz="2000" dirty="0" smtClean="0">
                <a:latin typeface="Arial" panose="020B0604020202020204" pitchFamily="34" charset="0"/>
                <a:cs typeface="Arial" panose="020B0604020202020204" pitchFamily="34" charset="0"/>
              </a:rPr>
              <a:t>W niektórych przypadkach dziecko, może potrzebować fizycznego odreagowania złości. Można mu to zapewnić na kilka sposobów:</a:t>
            </a:r>
          </a:p>
          <a:p>
            <a:pPr algn="just">
              <a:lnSpc>
                <a:spcPct val="150000"/>
              </a:lnSpc>
            </a:pPr>
            <a:r>
              <a:rPr lang="pl-PL" sz="2000" dirty="0" smtClean="0">
                <a:latin typeface="Arial" panose="020B0604020202020204" pitchFamily="34" charset="0"/>
                <a:cs typeface="Arial" panose="020B0604020202020204" pitchFamily="34" charset="0"/>
              </a:rPr>
              <a:t>kierowana zabawa lalkami - agresja występuje, pomiędzy postaciami zabawy;</a:t>
            </a:r>
          </a:p>
          <a:p>
            <a:pPr algn="just">
              <a:lnSpc>
                <a:spcPct val="150000"/>
              </a:lnSpc>
            </a:pPr>
            <a:r>
              <a:rPr lang="pl-PL" sz="2000" dirty="0" smtClean="0">
                <a:latin typeface="Arial" panose="020B0604020202020204" pitchFamily="34" charset="0"/>
                <a:cs typeface="Arial" panose="020B0604020202020204" pitchFamily="34" charset="0"/>
              </a:rPr>
              <a:t>rysowanie; zgniecenie kartki papieru i wyrzucenie jej;</a:t>
            </a:r>
          </a:p>
          <a:p>
            <a:pPr algn="just">
              <a:lnSpc>
                <a:spcPct val="150000"/>
              </a:lnSpc>
            </a:pPr>
            <a:r>
              <a:rPr lang="pl-PL" sz="2000" dirty="0" smtClean="0">
                <a:latin typeface="Arial" panose="020B0604020202020204" pitchFamily="34" charset="0"/>
                <a:cs typeface="Arial" panose="020B0604020202020204" pitchFamily="34" charset="0"/>
              </a:rPr>
              <a:t>darcie kartki papieru na małe kawałeczki;</a:t>
            </a:r>
          </a:p>
          <a:p>
            <a:pPr algn="just">
              <a:lnSpc>
                <a:spcPct val="150000"/>
              </a:lnSpc>
            </a:pPr>
            <a:r>
              <a:rPr lang="pl-PL" sz="2000" dirty="0" smtClean="0">
                <a:latin typeface="Arial" panose="020B0604020202020204" pitchFamily="34" charset="0"/>
                <a:cs typeface="Arial" panose="020B0604020202020204" pitchFamily="34" charset="0"/>
              </a:rPr>
              <a:t>uderzanie poduszek lub materaca, na przykład pałkami zrobionymi                z miękkiego materiału;</a:t>
            </a:r>
          </a:p>
          <a:p>
            <a:pPr algn="just">
              <a:lnSpc>
                <a:spcPct val="150000"/>
              </a:lnSpc>
            </a:pPr>
            <a:r>
              <a:rPr lang="pl-PL" sz="2000" dirty="0" smtClean="0">
                <a:latin typeface="Arial" panose="020B0604020202020204" pitchFamily="34" charset="0"/>
                <a:cs typeface="Arial" panose="020B0604020202020204" pitchFamily="34" charset="0"/>
              </a:rPr>
              <a:t>użycie worka lub gruszki bokserskiej dla dzieci (w rękawicach);</a:t>
            </a:r>
          </a:p>
          <a:p>
            <a:pPr algn="just">
              <a:lnSpc>
                <a:spcPct val="150000"/>
              </a:lnSpc>
            </a:pPr>
            <a:r>
              <a:rPr lang="pl-PL" sz="2000" dirty="0" smtClean="0">
                <a:latin typeface="Arial" panose="020B0604020202020204" pitchFamily="34" charset="0"/>
                <a:cs typeface="Arial" panose="020B0604020202020204" pitchFamily="34" charset="0"/>
              </a:rPr>
              <a:t>wojna na kulki; bieganie, skakanie.</a:t>
            </a:r>
          </a:p>
          <a:p>
            <a:endParaRPr lang="pl-PL" dirty="0"/>
          </a:p>
        </p:txBody>
      </p:sp>
    </p:spTree>
    <p:extLst>
      <p:ext uri="{BB962C8B-B14F-4D97-AF65-F5344CB8AC3E}">
        <p14:creationId xmlns="" xmlns:p14="http://schemas.microsoft.com/office/powerpoint/2010/main" val="240703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chor="ctr">
            <a:normAutofit/>
          </a:bodyPr>
          <a:lstStyle/>
          <a:p>
            <a:r>
              <a:rPr lang="pl-PL" sz="2800" b="1" dirty="0" smtClean="0">
                <a:solidFill>
                  <a:srgbClr val="C00000"/>
                </a:solidFill>
                <a:latin typeface="Arial" panose="020B0604020202020204" pitchFamily="34" charset="0"/>
                <a:cs typeface="Arial" panose="020B0604020202020204" pitchFamily="34" charset="0"/>
              </a:rPr>
              <a:t>Co może zrobić dziecko, kiedy się złości?</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p:txBody>
          <a:bodyPr>
            <a:normAutofit/>
          </a:bodyPr>
          <a:lstStyle/>
          <a:p>
            <a:pPr marL="0" indent="0">
              <a:lnSpc>
                <a:spcPct val="150000"/>
              </a:lnSpc>
              <a:buNone/>
            </a:pPr>
            <a:r>
              <a:rPr lang="pl-PL" sz="1800" b="1" dirty="0" smtClean="0">
                <a:latin typeface="Arial" panose="020B0604020202020204" pitchFamily="34" charset="0"/>
                <a:cs typeface="Arial" panose="020B0604020202020204" pitchFamily="34" charset="0"/>
              </a:rPr>
              <a:t>Kilka sposobów dla dziecka na wyciszenie się:</a:t>
            </a:r>
          </a:p>
          <a:p>
            <a:pPr>
              <a:lnSpc>
                <a:spcPct val="150000"/>
              </a:lnSpc>
            </a:pPr>
            <a:r>
              <a:rPr lang="pl-PL" sz="1800" dirty="0" smtClean="0">
                <a:latin typeface="Arial" panose="020B0604020202020204" pitchFamily="34" charset="0"/>
                <a:cs typeface="Arial" panose="020B0604020202020204" pitchFamily="34" charset="0"/>
              </a:rPr>
              <a:t>liczenie do 10;</a:t>
            </a:r>
          </a:p>
          <a:p>
            <a:pPr>
              <a:lnSpc>
                <a:spcPct val="150000"/>
              </a:lnSpc>
            </a:pPr>
            <a:r>
              <a:rPr lang="pl-PL" sz="1800" dirty="0" smtClean="0">
                <a:latin typeface="Arial" panose="020B0604020202020204" pitchFamily="34" charset="0"/>
                <a:cs typeface="Arial" panose="020B0604020202020204" pitchFamily="34" charset="0"/>
              </a:rPr>
              <a:t>pomyślenie o czymś przyjemnym;</a:t>
            </a:r>
          </a:p>
          <a:p>
            <a:pPr>
              <a:lnSpc>
                <a:spcPct val="150000"/>
              </a:lnSpc>
            </a:pPr>
            <a:r>
              <a:rPr lang="pl-PL" sz="1800" dirty="0" smtClean="0">
                <a:latin typeface="Arial" panose="020B0604020202020204" pitchFamily="34" charset="0"/>
                <a:cs typeface="Arial" panose="020B0604020202020204" pitchFamily="34" charset="0"/>
              </a:rPr>
              <a:t>kilka głębokich oddechów;</a:t>
            </a:r>
          </a:p>
          <a:p>
            <a:pPr>
              <a:lnSpc>
                <a:spcPct val="150000"/>
              </a:lnSpc>
            </a:pPr>
            <a:r>
              <a:rPr lang="pl-PL" sz="1800" dirty="0" smtClean="0">
                <a:latin typeface="Arial" panose="020B0604020202020204" pitchFamily="34" charset="0"/>
                <a:cs typeface="Arial" panose="020B0604020202020204" pitchFamily="34" charset="0"/>
              </a:rPr>
              <a:t>zrobienie czegoś przyjemnego;</a:t>
            </a:r>
          </a:p>
          <a:p>
            <a:pPr>
              <a:lnSpc>
                <a:spcPct val="150000"/>
              </a:lnSpc>
            </a:pPr>
            <a:r>
              <a:rPr lang="pl-PL" sz="1800" dirty="0" smtClean="0">
                <a:latin typeface="Arial" panose="020B0604020202020204" pitchFamily="34" charset="0"/>
                <a:cs typeface="Arial" panose="020B0604020202020204" pitchFamily="34" charset="0"/>
              </a:rPr>
              <a:t>spokojna muzyka;</a:t>
            </a:r>
          </a:p>
          <a:p>
            <a:pPr>
              <a:lnSpc>
                <a:spcPct val="150000"/>
              </a:lnSpc>
            </a:pPr>
            <a:r>
              <a:rPr lang="pl-PL" sz="1800" dirty="0" smtClean="0">
                <a:latin typeface="Arial" panose="020B0604020202020204" pitchFamily="34" charset="0"/>
                <a:cs typeface="Arial" panose="020B0604020202020204" pitchFamily="34" charset="0"/>
              </a:rPr>
              <a:t>spacer;</a:t>
            </a:r>
          </a:p>
          <a:p>
            <a:pPr>
              <a:lnSpc>
                <a:spcPct val="150000"/>
              </a:lnSpc>
            </a:pPr>
            <a:r>
              <a:rPr lang="pl-PL" sz="1800" dirty="0" smtClean="0">
                <a:latin typeface="Arial" panose="020B0604020202020204" pitchFamily="34" charset="0"/>
                <a:cs typeface="Arial" panose="020B0604020202020204" pitchFamily="34" charset="0"/>
              </a:rPr>
              <a:t>mówienie o swoich uczuciach;</a:t>
            </a:r>
          </a:p>
          <a:p>
            <a:pPr>
              <a:lnSpc>
                <a:spcPct val="150000"/>
              </a:lnSpc>
            </a:pPr>
            <a:r>
              <a:rPr lang="pl-PL" sz="1800" dirty="0" smtClean="0">
                <a:latin typeface="Arial" panose="020B0604020202020204" pitchFamily="34" charset="0"/>
                <a:cs typeface="Arial" panose="020B0604020202020204" pitchFamily="34" charset="0"/>
              </a:rPr>
              <a:t>techniki relaksacyjne.</a:t>
            </a:r>
          </a:p>
          <a:p>
            <a:endParaRPr lang="pl-PL" dirty="0"/>
          </a:p>
        </p:txBody>
      </p:sp>
    </p:spTree>
    <p:extLst>
      <p:ext uri="{BB962C8B-B14F-4D97-AF65-F5344CB8AC3E}">
        <p14:creationId xmlns="" xmlns:p14="http://schemas.microsoft.com/office/powerpoint/2010/main" val="196718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075240" cy="706090"/>
          </a:xfrm>
        </p:spPr>
        <p:txBody>
          <a:bodyPr anchor="ctr">
            <a:normAutofit/>
          </a:bodyPr>
          <a:lstStyle/>
          <a:p>
            <a:r>
              <a:rPr lang="pl-PL" sz="2800" b="1" dirty="0" smtClean="0">
                <a:solidFill>
                  <a:srgbClr val="C00000"/>
                </a:solidFill>
                <a:latin typeface="Arial" panose="020B0604020202020204" pitchFamily="34" charset="0"/>
                <a:cs typeface="Arial" panose="020B0604020202020204" pitchFamily="34" charset="0"/>
              </a:rPr>
              <a:t>Co może zrobić dziecko, kiedy się złości?</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179512" y="1628800"/>
            <a:ext cx="8784976" cy="4497363"/>
          </a:xfrm>
        </p:spPr>
        <p:txBody>
          <a:bodyPr anchor="ctr">
            <a:normAutofit fontScale="25000" lnSpcReduction="20000"/>
          </a:bodyPr>
          <a:lstStyle/>
          <a:p>
            <a:pPr marL="0" indent="0" algn="just">
              <a:lnSpc>
                <a:spcPct val="170000"/>
              </a:lnSpc>
              <a:buNone/>
            </a:pPr>
            <a:endParaRPr lang="pl-PL" sz="5600" dirty="0" smtClean="0">
              <a:latin typeface="Arial" panose="020B0604020202020204" pitchFamily="34" charset="0"/>
              <a:cs typeface="Arial" panose="020B0604020202020204" pitchFamily="34" charset="0"/>
            </a:endParaRPr>
          </a:p>
          <a:p>
            <a:pPr marL="0" indent="0" algn="just">
              <a:lnSpc>
                <a:spcPct val="170000"/>
              </a:lnSpc>
              <a:buNone/>
            </a:pPr>
            <a:r>
              <a:rPr lang="pl-PL" sz="5400" dirty="0" smtClean="0">
                <a:latin typeface="Arial" panose="020B0604020202020204" pitchFamily="34" charset="0"/>
                <a:cs typeface="Arial" panose="020B0604020202020204" pitchFamily="34" charset="0"/>
              </a:rPr>
              <a:t>W domu, w przedszkolu czy szkole, warto zrobić kącik złości bądź pudełko uczuć. Wprowadza ono, pewien planowy sposób radzenia sobie z uczuciami. Warto, dzieciom dać możliwość skorzystania z niego,                   za każdym razem, kiedy będą chciały zakomunikować innym o swoich uczuciach. Przygotowujemy tekturowe pudełko, na którym piszemy Pudełko uczuć, dekorujemy je zdjęciami ludzi, którzy są źli, smutni, szczęśliwi. Do środka pudła wkładamy:</a:t>
            </a:r>
          </a:p>
          <a:p>
            <a:pPr algn="just">
              <a:lnSpc>
                <a:spcPct val="170000"/>
              </a:lnSpc>
            </a:pPr>
            <a:r>
              <a:rPr lang="pl-PL" sz="5400" dirty="0" smtClean="0">
                <a:latin typeface="Arial" panose="020B0604020202020204" pitchFamily="34" charset="0"/>
                <a:cs typeface="Arial" panose="020B0604020202020204" pitchFamily="34" charset="0"/>
              </a:rPr>
              <a:t>kredki i papier do rysowania złości;</a:t>
            </a:r>
          </a:p>
          <a:p>
            <a:pPr algn="just">
              <a:lnSpc>
                <a:spcPct val="170000"/>
              </a:lnSpc>
            </a:pPr>
            <a:r>
              <a:rPr lang="pl-PL" sz="5400" dirty="0" smtClean="0">
                <a:latin typeface="Arial" panose="020B0604020202020204" pitchFamily="34" charset="0"/>
                <a:cs typeface="Arial" panose="020B0604020202020204" pitchFamily="34" charset="0"/>
              </a:rPr>
              <a:t>poduszkę złości, która ma służyć wyładowaniu emocji, kiedy dziecko jest złe - można mu ją podać,                    by waliło w nią pięściami lub w nią krzyczało;</a:t>
            </a:r>
          </a:p>
          <a:p>
            <a:pPr algn="just">
              <a:lnSpc>
                <a:spcPct val="170000"/>
              </a:lnSpc>
            </a:pPr>
            <a:r>
              <a:rPr lang="pl-PL" sz="5400" dirty="0" smtClean="0">
                <a:latin typeface="Arial" panose="020B0604020202020204" pitchFamily="34" charset="0"/>
                <a:cs typeface="Arial" panose="020B0604020202020204" pitchFamily="34" charset="0"/>
              </a:rPr>
              <a:t>kapelusz  - zwróćcie na mnie uwagę - założenie kapelusza oznacza, że jesteśmy potrzebni osobie, która ma go na głowie;</a:t>
            </a:r>
          </a:p>
          <a:p>
            <a:pPr algn="just">
              <a:lnSpc>
                <a:spcPct val="170000"/>
              </a:lnSpc>
            </a:pPr>
            <a:r>
              <a:rPr lang="pl-PL" sz="5400" dirty="0" smtClean="0">
                <a:latin typeface="Arial" panose="020B0604020202020204" pitchFamily="34" charset="0"/>
                <a:cs typeface="Arial" panose="020B0604020202020204" pitchFamily="34" charset="0"/>
              </a:rPr>
              <a:t>woreczek na smutki - wykonujemy woreczek, do którego, można wkładać zapisane na karteczkach smutki; w przypadku małych dzieci dorośli zapisują to, co chce dziecko; kiedy uzbiera się już spora liczba smuteczków, można je razem z dzieckiem spalić albo zakopać;</a:t>
            </a:r>
          </a:p>
          <a:p>
            <a:pPr algn="just">
              <a:lnSpc>
                <a:spcPct val="170000"/>
              </a:lnSpc>
            </a:pPr>
            <a:r>
              <a:rPr lang="pl-PL" sz="5400" dirty="0" smtClean="0">
                <a:latin typeface="Arial" panose="020B0604020202020204" pitchFamily="34" charset="0"/>
                <a:cs typeface="Arial" panose="020B0604020202020204" pitchFamily="34" charset="0"/>
              </a:rPr>
              <a:t>gazety do darcia lub robienia z nich kulek;</a:t>
            </a:r>
          </a:p>
          <a:p>
            <a:pPr algn="just">
              <a:lnSpc>
                <a:spcPct val="170000"/>
              </a:lnSpc>
            </a:pPr>
            <a:r>
              <a:rPr lang="pl-PL" sz="5400" dirty="0" smtClean="0">
                <a:latin typeface="Arial" panose="020B0604020202020204" pitchFamily="34" charset="0"/>
                <a:cs typeface="Arial" panose="020B0604020202020204" pitchFamily="34" charset="0"/>
              </a:rPr>
              <a:t>chusteczki higieniczne.</a:t>
            </a:r>
          </a:p>
          <a:p>
            <a:endParaRPr lang="pl-PL" sz="5400" dirty="0"/>
          </a:p>
        </p:txBody>
      </p:sp>
    </p:spTree>
    <p:extLst>
      <p:ext uri="{BB962C8B-B14F-4D97-AF65-F5344CB8AC3E}">
        <p14:creationId xmlns="" xmlns:p14="http://schemas.microsoft.com/office/powerpoint/2010/main" val="553449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chor="ctr">
            <a:noAutofit/>
          </a:bodyPr>
          <a:lstStyle/>
          <a:p>
            <a:r>
              <a:rPr lang="pl-PL" sz="2800" b="1" dirty="0" smtClean="0">
                <a:solidFill>
                  <a:srgbClr val="C00000"/>
                </a:solidFill>
                <a:latin typeface="Arial" panose="020B0604020202020204" pitchFamily="34" charset="0"/>
                <a:cs typeface="Arial" panose="020B0604020202020204" pitchFamily="34" charset="0"/>
              </a:rPr>
              <a:t>Jak sobie radzić ze złością ze strony dziecka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w stosunku do </a:t>
            </a:r>
            <a:r>
              <a:rPr lang="pl-PL" sz="2800" b="1" dirty="0" smtClean="0">
                <a:solidFill>
                  <a:srgbClr val="C00000"/>
                </a:solidFill>
                <a:latin typeface="Arial" panose="020B0604020202020204" pitchFamily="34" charset="0"/>
                <a:cs typeface="Arial" panose="020B0604020202020204" pitchFamily="34" charset="0"/>
              </a:rPr>
              <a:t>nas?</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p:txBody>
          <a:bodyPr>
            <a:normAutofit/>
          </a:bodyPr>
          <a:lstStyle/>
          <a:p>
            <a:pPr>
              <a:lnSpc>
                <a:spcPct val="150000"/>
              </a:lnSpc>
            </a:pPr>
            <a:r>
              <a:rPr lang="pl-PL" sz="2400" dirty="0" smtClean="0">
                <a:latin typeface="Arial" panose="020B0604020202020204" pitchFamily="34" charset="0"/>
                <a:cs typeface="Arial" panose="020B0604020202020204" pitchFamily="34" charset="0"/>
              </a:rPr>
              <a:t>często, by w ogóle można było porozumieć się z dzieckiem, trzeba zastosować technikę ochłonięcia w stosunku do dziecka, samego siebie lub obu stron;</a:t>
            </a:r>
          </a:p>
          <a:p>
            <a:pPr>
              <a:lnSpc>
                <a:spcPct val="150000"/>
              </a:lnSpc>
            </a:pPr>
            <a:r>
              <a:rPr lang="pl-PL" sz="2400" dirty="0" smtClean="0">
                <a:latin typeface="Arial" panose="020B0604020202020204" pitchFamily="34" charset="0"/>
                <a:cs typeface="Arial" panose="020B0604020202020204" pitchFamily="34" charset="0"/>
              </a:rPr>
              <a:t>stosowanie komunikatu Ja, np. "Nie podoba mi się, jak krzyczysz i rzucasz klockami. Kiedy się uspokoisz, to porozmawiamy”</a:t>
            </a:r>
          </a:p>
          <a:p>
            <a:endParaRPr lang="pl-PL" dirty="0"/>
          </a:p>
        </p:txBody>
      </p:sp>
    </p:spTree>
    <p:extLst>
      <p:ext uri="{BB962C8B-B14F-4D97-AF65-F5344CB8AC3E}">
        <p14:creationId xmlns="" xmlns:p14="http://schemas.microsoft.com/office/powerpoint/2010/main" val="3937809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778098"/>
          </a:xfrm>
        </p:spPr>
        <p:txBody>
          <a:bodyPr>
            <a:noAutofit/>
          </a:bodyPr>
          <a:lstStyle/>
          <a:p>
            <a:r>
              <a:rPr lang="pl-PL" sz="2800" b="1" dirty="0" smtClean="0">
                <a:solidFill>
                  <a:srgbClr val="C00000"/>
                </a:solidFill>
                <a:latin typeface="Arial" panose="020B0604020202020204" pitchFamily="34" charset="0"/>
                <a:cs typeface="Arial" panose="020B0604020202020204" pitchFamily="34" charset="0"/>
              </a:rPr>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Jak sobie radzić ze złością ze strony dziecka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w stosunku do </a:t>
            </a:r>
            <a:r>
              <a:rPr lang="pl-PL" sz="2800" b="1" dirty="0" smtClean="0">
                <a:solidFill>
                  <a:srgbClr val="C00000"/>
                </a:solidFill>
                <a:latin typeface="Arial" panose="020B0604020202020204" pitchFamily="34" charset="0"/>
                <a:cs typeface="Arial" panose="020B0604020202020204" pitchFamily="34" charset="0"/>
              </a:rPr>
              <a:t>nas?</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179512" y="1484784"/>
            <a:ext cx="8568952" cy="4896544"/>
          </a:xfrm>
        </p:spPr>
        <p:txBody>
          <a:bodyPr>
            <a:normAutofit fontScale="25000" lnSpcReduction="20000"/>
          </a:bodyPr>
          <a:lstStyle/>
          <a:p>
            <a:pPr marL="0" indent="0">
              <a:lnSpc>
                <a:spcPct val="170000"/>
              </a:lnSpc>
              <a:buNone/>
            </a:pPr>
            <a:r>
              <a:rPr lang="pl-PL" sz="5600" dirty="0" smtClean="0">
                <a:latin typeface="Arial" panose="020B0604020202020204" pitchFamily="34" charset="0"/>
                <a:cs typeface="Arial" panose="020B0604020202020204" pitchFamily="34" charset="0"/>
              </a:rPr>
              <a:t>Niektóre czynniki zewnętrzne, mogą mieć duży wpływ na częstość występowania i nasilenie wybuchów złości. Celem profilaktyki zachowań agresywnych, warto zwrócić uwagę na:</a:t>
            </a:r>
          </a:p>
          <a:p>
            <a:pPr>
              <a:lnSpc>
                <a:spcPct val="170000"/>
              </a:lnSpc>
            </a:pPr>
            <a:r>
              <a:rPr lang="pl-PL" sz="5600" dirty="0" smtClean="0">
                <a:latin typeface="Arial" panose="020B0604020202020204" pitchFamily="34" charset="0"/>
                <a:cs typeface="Arial" panose="020B0604020202020204" pitchFamily="34" charset="0"/>
              </a:rPr>
              <a:t>dotlenienie pomieszczeń - brak tlenu powoduje zmęczenie i drażliwość;</a:t>
            </a:r>
          </a:p>
          <a:p>
            <a:pPr>
              <a:lnSpc>
                <a:spcPct val="170000"/>
              </a:lnSpc>
            </a:pPr>
            <a:r>
              <a:rPr lang="pl-PL" sz="5600" dirty="0" smtClean="0">
                <a:latin typeface="Arial" panose="020B0604020202020204" pitchFamily="34" charset="0"/>
                <a:cs typeface="Arial" panose="020B0604020202020204" pitchFamily="34" charset="0"/>
              </a:rPr>
              <a:t>dostęp do wody, do picia - woda niegazowana szybko dostarcza tlen do wszystkich komórek w organizmie, co wpływa korzystnie na samokontrolę zachowań;</a:t>
            </a:r>
          </a:p>
          <a:p>
            <a:pPr>
              <a:lnSpc>
                <a:spcPct val="170000"/>
              </a:lnSpc>
            </a:pPr>
            <a:r>
              <a:rPr lang="pl-PL" sz="5600" dirty="0" smtClean="0">
                <a:latin typeface="Arial" panose="020B0604020202020204" pitchFamily="34" charset="0"/>
                <a:cs typeface="Arial" panose="020B0604020202020204" pitchFamily="34" charset="0"/>
              </a:rPr>
              <a:t>kolory pomieszczeń - ciepłe, stonowane barwy z wesołymi motywami dziecięcymi na ścianach wpływają korzystnie na nastrój osób w nich przebywających;</a:t>
            </a:r>
          </a:p>
          <a:p>
            <a:pPr>
              <a:lnSpc>
                <a:spcPct val="170000"/>
              </a:lnSpc>
            </a:pPr>
            <a:r>
              <a:rPr lang="pl-PL" sz="5600" dirty="0" smtClean="0">
                <a:latin typeface="Arial" panose="020B0604020202020204" pitchFamily="34" charset="0"/>
                <a:cs typeface="Arial" panose="020B0604020202020204" pitchFamily="34" charset="0"/>
              </a:rPr>
              <a:t>atmosferę w domu/przedszkolu/szkole - czy jest przyjazna, radosna, czy wręcz przeciwnie - pełna złości i nieprzyjaznego nastawienia;</a:t>
            </a:r>
          </a:p>
          <a:p>
            <a:pPr>
              <a:lnSpc>
                <a:spcPct val="170000"/>
              </a:lnSpc>
            </a:pPr>
            <a:r>
              <a:rPr lang="pl-PL" sz="5600" dirty="0" smtClean="0">
                <a:latin typeface="Arial" panose="020B0604020202020204" pitchFamily="34" charset="0"/>
                <a:cs typeface="Arial" panose="020B0604020202020204" pitchFamily="34" charset="0"/>
              </a:rPr>
              <a:t>zachowanie opiekunów - sposobem, w jaki odnoszą się do siebie lub gości, dają przykład dzieciom oraz budują atmosferę danego miejsca;</a:t>
            </a:r>
          </a:p>
          <a:p>
            <a:pPr>
              <a:lnSpc>
                <a:spcPct val="170000"/>
              </a:lnSpc>
            </a:pPr>
            <a:r>
              <a:rPr lang="pl-PL" sz="5600" dirty="0" smtClean="0">
                <a:latin typeface="Arial" panose="020B0604020202020204" pitchFamily="34" charset="0"/>
                <a:cs typeface="Arial" panose="020B0604020202020204" pitchFamily="34" charset="0"/>
              </a:rPr>
              <a:t>reguły - czy w ogóle, są formułowane w danym miejscu, a jeśli tak - czy są jasne, czytelne, jednakowe dla wszystkich i przestrzegane;</a:t>
            </a:r>
          </a:p>
          <a:p>
            <a:pPr>
              <a:lnSpc>
                <a:spcPct val="170000"/>
              </a:lnSpc>
            </a:pPr>
            <a:r>
              <a:rPr lang="pl-PL" sz="5600" dirty="0" smtClean="0">
                <a:latin typeface="Arial" panose="020B0604020202020204" pitchFamily="34" charset="0"/>
                <a:cs typeface="Arial" panose="020B0604020202020204" pitchFamily="34" charset="0"/>
              </a:rPr>
              <a:t>muzykę - muzyka relaksacyjna w tle wycisza i uspokaja.</a:t>
            </a:r>
          </a:p>
          <a:p>
            <a:endParaRPr lang="pl-PL" dirty="0" smtClean="0"/>
          </a:p>
          <a:p>
            <a:pPr marL="0" indent="0">
              <a:buNone/>
            </a:pPr>
            <a:r>
              <a:rPr lang="pl-PL" sz="2500" dirty="0" smtClean="0">
                <a:latin typeface="Arial" panose="020B0604020202020204" pitchFamily="34" charset="0"/>
                <a:cs typeface="Arial" panose="020B0604020202020204" pitchFamily="34" charset="0"/>
              </a:rPr>
              <a:t>               ( Nina Olszewska, psycholog, psychoterapeuta,   trener pracujący z dziećmi  młodzieżą i dorosłymi)</a:t>
            </a:r>
          </a:p>
          <a:p>
            <a:endParaRPr lang="pl-PL" sz="25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68548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6194" y="228600"/>
            <a:ext cx="8519958" cy="685800"/>
          </a:xfrm>
        </p:spPr>
        <p:txBody>
          <a:bodyPr anchor="ctr">
            <a:normAutofit/>
          </a:bodyPr>
          <a:lstStyle/>
          <a:p>
            <a:r>
              <a:rPr lang="pl-PL" sz="2800" b="1" dirty="0" smtClean="0">
                <a:solidFill>
                  <a:srgbClr val="C00000"/>
                </a:solidFill>
                <a:latin typeface="Arial" panose="020B0604020202020204" pitchFamily="34" charset="0"/>
                <a:cs typeface="Arial" panose="020B0604020202020204" pitchFamily="34" charset="0"/>
              </a:rPr>
              <a:t>Złość i jej objawy</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539552" y="1484784"/>
            <a:ext cx="8147248" cy="4713387"/>
          </a:xfrm>
        </p:spPr>
        <p:txBody>
          <a:bodyPr anchor="ctr">
            <a:noAutofit/>
          </a:bodyPr>
          <a:lstStyle/>
          <a:p>
            <a:pPr marL="0" indent="0" algn="just">
              <a:lnSpc>
                <a:spcPct val="150000"/>
              </a:lnSpc>
              <a:buNone/>
            </a:pPr>
            <a:r>
              <a:rPr lang="pl-PL" sz="1600" dirty="0" smtClean="0">
                <a:latin typeface="Arial" panose="020B0604020202020204" pitchFamily="34" charset="0"/>
                <a:cs typeface="Arial" panose="020B0604020202020204" pitchFamily="34" charset="0"/>
              </a:rPr>
              <a:t>Uczucie złości towarzyszy człowiekowi we wszystkich okresach jego życia. Złości              się zarówno niemowlę, jak i przedszkolak czy dorosły. Kiedy niemowlę odczuwa złość, najczęściej się czerwieni, krzyczy, płacze i wymachuje kończynami. Im starsze dziecko, tym bardziej różnorodne są przejawy tego uczucia. Nierzadki jest widok przedszkolaka tupiącego ze złości, rzucającego się z krzykiem na chodnik, kiedy mama odmawia kupna loda lub zabawki. Przejawy złości, mogą mieć także charakter ataku fizycznego, skierowanego na inne osoby (popychanie, bicie, szczypanie) lub na przedmioty (ciskanie wszystkim, co wpadnie w ręce, niszczenie zabawek, książek, trzaskanie drzwiami). Czasami atak jest skierowany na własną osobę (dziecko się szczypie, gryzie lub drapie). Inną formą manifestacji złości, jest atak werbalny, w którym dziecko używa silnie zabarwionych emocjonalnie sformułowań, np. "Nienawidzę Cię!", "Jesteś okropna!", "Nie lubię Cię!" itp.</a:t>
            </a:r>
            <a:endParaRPr lang="pl-PL" sz="1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26982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chor="ctr">
            <a:normAutofit/>
          </a:bodyPr>
          <a:lstStyle/>
          <a:p>
            <a:r>
              <a:rPr lang="pl-PL" sz="2800" b="1" dirty="0">
                <a:solidFill>
                  <a:srgbClr val="C00000"/>
                </a:solidFill>
                <a:latin typeface="Arial" panose="020B0604020202020204" pitchFamily="34" charset="0"/>
                <a:cs typeface="Arial" panose="020B0604020202020204" pitchFamily="34" charset="0"/>
              </a:rPr>
              <a:t>Złość i jej objawy</a:t>
            </a:r>
            <a:endParaRPr lang="pl-PL" sz="2800"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467544" y="1556792"/>
            <a:ext cx="8208912" cy="4752528"/>
          </a:xfrm>
        </p:spPr>
        <p:txBody>
          <a:bodyPr anchor="ctr">
            <a:noAutofit/>
          </a:bodyPr>
          <a:lstStyle/>
          <a:p>
            <a:pPr marL="0" indent="0" algn="just">
              <a:lnSpc>
                <a:spcPct val="150000"/>
              </a:lnSpc>
              <a:buNone/>
            </a:pPr>
            <a:r>
              <a:rPr lang="pl-PL" sz="2000" dirty="0" smtClean="0">
                <a:latin typeface="Arial" panose="020B0604020202020204" pitchFamily="34" charset="0"/>
                <a:cs typeface="Arial" panose="020B0604020202020204" pitchFamily="34" charset="0"/>
              </a:rPr>
              <a:t>W wieku przedszkolnym, dziecko wyraża złość, gdy ktoś przerywa             mu zabawę, odbiera przedmioty, słodycze, nie pozwala wykonywać określonej czynności. Czasami, wywołuje ją własna nieporadność           lub nieudane kontakty z rówieśnikami. Złości, nie da się uniknąć. Ważne jest zatem to, by od najmłodszych lat uczyć dzieci kierować złością w taki sposób, aby nie ona rządziła nimi, lecz aby one mogły           ją mieć pod kontrolą. Nietrudno, rozpoznać osobę przepełnioną złością, należy ona, bowiem do tych uczuć, które są manifestowane specyficznymi właściwościami wyglądu i zachowania. </a:t>
            </a:r>
            <a:endParaRPr lang="pl-PL" sz="2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627656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274638"/>
            <a:ext cx="8003232" cy="490066"/>
          </a:xfrm>
        </p:spPr>
        <p:txBody>
          <a:bodyPr anchor="ctr">
            <a:noAutofit/>
          </a:bodyPr>
          <a:lstStyle/>
          <a:p>
            <a:r>
              <a:rPr lang="pl-PL" sz="2800" b="1" dirty="0">
                <a:solidFill>
                  <a:srgbClr val="C00000"/>
                </a:solidFill>
                <a:latin typeface="Arial" panose="020B0604020202020204" pitchFamily="34" charset="0"/>
                <a:cs typeface="Arial" panose="020B0604020202020204" pitchFamily="34" charset="0"/>
              </a:rPr>
              <a:t>Złość i jej objawy</a:t>
            </a:r>
          </a:p>
        </p:txBody>
      </p:sp>
      <p:sp>
        <p:nvSpPr>
          <p:cNvPr id="3" name="Symbol zastępczy zawartości 2"/>
          <p:cNvSpPr>
            <a:spLocks noGrp="1"/>
          </p:cNvSpPr>
          <p:nvPr>
            <p:ph sz="quarter" idx="1"/>
          </p:nvPr>
        </p:nvSpPr>
        <p:spPr>
          <a:xfrm>
            <a:off x="323528" y="1412776"/>
            <a:ext cx="8363272" cy="4968552"/>
          </a:xfrm>
        </p:spPr>
        <p:txBody>
          <a:bodyPr anchor="ctr">
            <a:noAutofit/>
          </a:bodyPr>
          <a:lstStyle/>
          <a:p>
            <a:pPr marL="0" indent="0" algn="just">
              <a:buNone/>
            </a:pPr>
            <a:r>
              <a:rPr lang="pl-PL" sz="1200" dirty="0" smtClean="0">
                <a:latin typeface="Arial" panose="020B0604020202020204" pitchFamily="34" charset="0"/>
                <a:cs typeface="Arial" panose="020B0604020202020204" pitchFamily="34" charset="0"/>
              </a:rPr>
              <a:t>Jest wiele sygnałów z ciała, po których możemy rozpoznać, co dana osoba przeżywa. Objawy grożące bezpośrednim wybuchem  to:</a:t>
            </a:r>
          </a:p>
          <a:p>
            <a:pPr algn="just">
              <a:buFont typeface="Arial" pitchFamily="34" charset="0"/>
              <a:buChar char="•"/>
            </a:pPr>
            <a:r>
              <a:rPr lang="pl-PL" sz="1200" dirty="0" smtClean="0">
                <a:latin typeface="Arial" panose="020B0604020202020204" pitchFamily="34" charset="0"/>
                <a:cs typeface="Arial" panose="020B0604020202020204" pitchFamily="34" charset="0"/>
              </a:rPr>
              <a:t>zmarszczone czoło,</a:t>
            </a:r>
          </a:p>
          <a:p>
            <a:pPr algn="just">
              <a:buFont typeface="Arial" pitchFamily="34" charset="0"/>
              <a:buChar char="•"/>
            </a:pPr>
            <a:r>
              <a:rPr lang="pl-PL" sz="1200" dirty="0" smtClean="0">
                <a:latin typeface="Arial" panose="020B0604020202020204" pitchFamily="34" charset="0"/>
                <a:cs typeface="Arial" panose="020B0604020202020204" pitchFamily="34" charset="0"/>
              </a:rPr>
              <a:t>srogie spojrzenie,</a:t>
            </a:r>
          </a:p>
          <a:p>
            <a:pPr algn="just">
              <a:buFont typeface="Arial" pitchFamily="34" charset="0"/>
              <a:buChar char="•"/>
            </a:pPr>
            <a:r>
              <a:rPr lang="pl-PL" sz="1200" dirty="0" smtClean="0">
                <a:latin typeface="Arial" panose="020B0604020202020204" pitchFamily="34" charset="0"/>
                <a:cs typeface="Arial" panose="020B0604020202020204" pitchFamily="34" charset="0"/>
              </a:rPr>
              <a:t>zmrużone oczy,</a:t>
            </a:r>
          </a:p>
          <a:p>
            <a:pPr algn="just">
              <a:buFont typeface="Arial" pitchFamily="34" charset="0"/>
              <a:buChar char="•"/>
            </a:pPr>
            <a:r>
              <a:rPr lang="pl-PL" sz="1200" dirty="0" smtClean="0">
                <a:latin typeface="Arial" panose="020B0604020202020204" pitchFamily="34" charset="0"/>
                <a:cs typeface="Arial" panose="020B0604020202020204" pitchFamily="34" charset="0"/>
              </a:rPr>
              <a:t>pobladłe lub zaczerwienione policzki,</a:t>
            </a:r>
          </a:p>
          <a:p>
            <a:pPr algn="just">
              <a:buFont typeface="Arial" pitchFamily="34" charset="0"/>
              <a:buChar char="•"/>
            </a:pPr>
            <a:r>
              <a:rPr lang="pl-PL" sz="1200" dirty="0" smtClean="0">
                <a:latin typeface="Arial" panose="020B0604020202020204" pitchFamily="34" charset="0"/>
                <a:cs typeface="Arial" panose="020B0604020202020204" pitchFamily="34" charset="0"/>
              </a:rPr>
              <a:t>rozszerzone otwory nosowe,</a:t>
            </a:r>
          </a:p>
          <a:p>
            <a:pPr algn="just">
              <a:buFont typeface="Arial" pitchFamily="34" charset="0"/>
              <a:buChar char="•"/>
            </a:pPr>
            <a:r>
              <a:rPr lang="pl-PL" sz="1200" dirty="0" smtClean="0">
                <a:latin typeface="Arial" panose="020B0604020202020204" pitchFamily="34" charset="0"/>
                <a:cs typeface="Arial" panose="020B0604020202020204" pitchFamily="34" charset="0"/>
              </a:rPr>
              <a:t>zaciśnięte wargi lub szczęki,</a:t>
            </a:r>
          </a:p>
          <a:p>
            <a:pPr algn="just">
              <a:buFont typeface="Arial" pitchFamily="34" charset="0"/>
              <a:buChar char="•"/>
            </a:pPr>
            <a:r>
              <a:rPr lang="pl-PL" sz="1200" dirty="0" smtClean="0">
                <a:latin typeface="Arial" panose="020B0604020202020204" pitchFamily="34" charset="0"/>
                <a:cs typeface="Arial" panose="020B0604020202020204" pitchFamily="34" charset="0"/>
              </a:rPr>
              <a:t>zacięta mina,</a:t>
            </a:r>
          </a:p>
          <a:p>
            <a:pPr algn="just">
              <a:buFont typeface="Arial" pitchFamily="34" charset="0"/>
              <a:buChar char="•"/>
            </a:pPr>
            <a:r>
              <a:rPr lang="pl-PL" sz="1200" dirty="0" smtClean="0">
                <a:latin typeface="Arial" panose="020B0604020202020204" pitchFamily="34" charset="0"/>
                <a:cs typeface="Arial" panose="020B0604020202020204" pitchFamily="34" charset="0"/>
              </a:rPr>
              <a:t>przyspieszony oddech,</a:t>
            </a:r>
          </a:p>
          <a:p>
            <a:pPr algn="just">
              <a:buFont typeface="Arial" pitchFamily="34" charset="0"/>
              <a:buChar char="•"/>
            </a:pPr>
            <a:r>
              <a:rPr lang="pl-PL" sz="1200" dirty="0" smtClean="0">
                <a:latin typeface="Arial" panose="020B0604020202020204" pitchFamily="34" charset="0"/>
                <a:cs typeface="Arial" panose="020B0604020202020204" pitchFamily="34" charset="0"/>
              </a:rPr>
              <a:t>podniesiony głos,</a:t>
            </a:r>
          </a:p>
          <a:p>
            <a:pPr algn="just">
              <a:buFont typeface="Arial" pitchFamily="34" charset="0"/>
              <a:buChar char="•"/>
            </a:pPr>
            <a:r>
              <a:rPr lang="pl-PL" sz="1200" dirty="0" smtClean="0">
                <a:latin typeface="Arial" panose="020B0604020202020204" pitchFamily="34" charset="0"/>
                <a:cs typeface="Arial" panose="020B0604020202020204" pitchFamily="34" charset="0"/>
              </a:rPr>
              <a:t>ucisk w klatce piersiowej,</a:t>
            </a:r>
          </a:p>
          <a:p>
            <a:pPr algn="just">
              <a:buFont typeface="Arial" pitchFamily="34" charset="0"/>
              <a:buChar char="•"/>
            </a:pPr>
            <a:r>
              <a:rPr lang="pl-PL" sz="1200" dirty="0" smtClean="0">
                <a:latin typeface="Arial" panose="020B0604020202020204" pitchFamily="34" charset="0"/>
                <a:cs typeface="Arial" panose="020B0604020202020204" pitchFamily="34" charset="0"/>
              </a:rPr>
              <a:t>wzmożone napięcie mięśni,</a:t>
            </a:r>
          </a:p>
          <a:p>
            <a:pPr algn="just">
              <a:buFont typeface="Arial" pitchFamily="34" charset="0"/>
              <a:buChar char="•"/>
            </a:pPr>
            <a:r>
              <a:rPr lang="pl-PL" sz="1200" dirty="0" smtClean="0">
                <a:latin typeface="Arial" panose="020B0604020202020204" pitchFamily="34" charset="0"/>
                <a:cs typeface="Arial" panose="020B0604020202020204" pitchFamily="34" charset="0"/>
              </a:rPr>
              <a:t>dłonie zaciśnięte w pięści,</a:t>
            </a:r>
          </a:p>
          <a:p>
            <a:pPr algn="just">
              <a:buFont typeface="Arial" pitchFamily="34" charset="0"/>
              <a:buChar char="•"/>
            </a:pPr>
            <a:r>
              <a:rPr lang="pl-PL" sz="1200" dirty="0" smtClean="0">
                <a:latin typeface="Arial" panose="020B0604020202020204" pitchFamily="34" charset="0"/>
                <a:cs typeface="Arial" panose="020B0604020202020204" pitchFamily="34" charset="0"/>
              </a:rPr>
              <a:t>niepokój ruchowy,</a:t>
            </a:r>
          </a:p>
          <a:p>
            <a:pPr algn="just">
              <a:buFont typeface="Arial" pitchFamily="34" charset="0"/>
              <a:buChar char="•"/>
            </a:pPr>
            <a:r>
              <a:rPr lang="pl-PL" sz="1200" dirty="0" smtClean="0">
                <a:latin typeface="Arial" panose="020B0604020202020204" pitchFamily="34" charset="0"/>
                <a:cs typeface="Arial" panose="020B0604020202020204" pitchFamily="34" charset="0"/>
              </a:rPr>
              <a:t>postawa ciała wyraża chęć walki.</a:t>
            </a:r>
          </a:p>
          <a:p>
            <a:pPr marL="0" indent="0" algn="just">
              <a:buNone/>
            </a:pPr>
            <a:r>
              <a:rPr lang="pl-PL" sz="1200" dirty="0" smtClean="0">
                <a:latin typeface="Arial" panose="020B0604020202020204" pitchFamily="34" charset="0"/>
                <a:cs typeface="Arial" panose="020B0604020202020204" pitchFamily="34" charset="0"/>
              </a:rPr>
              <a:t>Ważne, by być wyczulonym na zauważanie wczesnych sygnałów złości u dziecka, by zapobiegać, a nie wzmacniać            i potęgować wybuch. Typowe reakcje rodziców na atak złości u dziecka, takie jak: krzyk, dawanie klapsów, używanie raniących komentarzy, groźby, nie przynoszą zwykle skutku. Wręcz przeciwnie - wzmagają niewłaściwe zachowania dziecka, podsycając wybuch. Pamiętajmy, że agresja (każdy jej rodzaj - również werbalna bądź zawarta w komunikacji niewerbalnej) rodzi agresję i nie pomaga dziecku poradzić sobie z własną złością.</a:t>
            </a:r>
          </a:p>
        </p:txBody>
      </p:sp>
    </p:spTree>
    <p:extLst>
      <p:ext uri="{BB962C8B-B14F-4D97-AF65-F5344CB8AC3E}">
        <p14:creationId xmlns="" xmlns:p14="http://schemas.microsoft.com/office/powerpoint/2010/main" val="324939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74638"/>
            <a:ext cx="8075240" cy="634082"/>
          </a:xfrm>
        </p:spPr>
        <p:txBody>
          <a:bodyPr anchor="ctr">
            <a:noAutofit/>
          </a:bodyPr>
          <a:lstStyle/>
          <a:p>
            <a:r>
              <a:rPr lang="pl-PL" sz="2800" b="1" dirty="0" smtClean="0">
                <a:solidFill>
                  <a:srgbClr val="C00000"/>
                </a:solidFill>
                <a:latin typeface="Arial" panose="020B0604020202020204" pitchFamily="34" charset="0"/>
                <a:cs typeface="Arial" panose="020B0604020202020204" pitchFamily="34" charset="0"/>
              </a:rPr>
              <a:t>Co robić, kiedy dziecko się przy nas złości?</a:t>
            </a:r>
            <a:endParaRPr lang="pl-PL" sz="2800" dirty="0">
              <a:solidFill>
                <a:srgbClr val="C00000"/>
              </a:solidFill>
            </a:endParaRPr>
          </a:p>
        </p:txBody>
      </p:sp>
      <p:sp>
        <p:nvSpPr>
          <p:cNvPr id="3" name="Symbol zastępczy zawartości 2"/>
          <p:cNvSpPr>
            <a:spLocks noGrp="1"/>
          </p:cNvSpPr>
          <p:nvPr>
            <p:ph sz="quarter" idx="1"/>
          </p:nvPr>
        </p:nvSpPr>
        <p:spPr>
          <a:xfrm>
            <a:off x="395536" y="1268760"/>
            <a:ext cx="8291264" cy="4968552"/>
          </a:xfrm>
        </p:spPr>
        <p:txBody>
          <a:bodyPr anchor="ctr">
            <a:noAutofit/>
          </a:bodyPr>
          <a:lstStyle/>
          <a:p>
            <a:pPr marL="0" indent="0" algn="just">
              <a:lnSpc>
                <a:spcPct val="150000"/>
              </a:lnSpc>
              <a:buNone/>
            </a:pPr>
            <a:endParaRPr lang="pl-PL" sz="2000" dirty="0" smtClean="0">
              <a:latin typeface="Arial" panose="020B0604020202020204" pitchFamily="34" charset="0"/>
              <a:cs typeface="Arial" panose="020B0604020202020204" pitchFamily="34" charset="0"/>
            </a:endParaRPr>
          </a:p>
          <a:p>
            <a:pPr marL="0" indent="0" algn="just">
              <a:lnSpc>
                <a:spcPct val="150000"/>
              </a:lnSpc>
              <a:buNone/>
            </a:pPr>
            <a:r>
              <a:rPr lang="pl-PL" sz="2000" dirty="0" smtClean="0">
                <a:latin typeface="Arial" panose="020B0604020202020204" pitchFamily="34" charset="0"/>
                <a:cs typeface="Arial" panose="020B0604020202020204" pitchFamily="34" charset="0"/>
              </a:rPr>
              <a:t>Kiedy dziecko wyraża złość, duże znaczenie ma to, w jaki sposób reagujemy. Ważna jest zarówno nasza komunikacja niewerbalna, jak           i to, co mówimy. Wpływ na nasze zachowanie, mają przekonania            i nastawienie do złości. Czy dajemy sobie prawo do niej? Kolejne pytanie, które warto sobie zadać: Czy dajemy innym prawo                      do złoszczenia się? Pomagając dzieciom, musimy pamiętać,                       że pierwszym krokiem, jest akceptacja swojej złości, danie sobie prawa do jej przeżywania i wyrażania; dopiero wtedy możemy zaakceptować emocje dziecka i mu pomóc. Pamiętajmy, że złość, jak każde uczucie, przemija.</a:t>
            </a:r>
            <a:endParaRPr lang="pl-PL" sz="2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91169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7584" y="188640"/>
            <a:ext cx="7920880" cy="864096"/>
          </a:xfrm>
        </p:spPr>
        <p:txBody>
          <a:bodyPr>
            <a:normAutofit fontScale="90000"/>
          </a:bodyPr>
          <a:lstStyle/>
          <a:p>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a:latin typeface="Arial" panose="020B0604020202020204" pitchFamily="34" charset="0"/>
                <a:cs typeface="Arial" panose="020B0604020202020204" pitchFamily="34" charset="0"/>
              </a:rPr>
              <a:t/>
            </a:r>
            <a:br>
              <a:rPr lang="pl-PL" sz="1800" b="1" dirty="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a:latin typeface="Arial" panose="020B0604020202020204" pitchFamily="34" charset="0"/>
                <a:cs typeface="Arial" panose="020B0604020202020204" pitchFamily="34" charset="0"/>
              </a:rPr>
              <a:t/>
            </a:r>
            <a:br>
              <a:rPr lang="pl-PL" sz="1800" b="1" dirty="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a:latin typeface="Arial" panose="020B0604020202020204" pitchFamily="34" charset="0"/>
                <a:cs typeface="Arial" panose="020B0604020202020204" pitchFamily="34" charset="0"/>
              </a:rPr>
              <a:t/>
            </a:r>
            <a:br>
              <a:rPr lang="pl-PL" sz="1800" b="1" dirty="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a:latin typeface="Arial" panose="020B0604020202020204" pitchFamily="34" charset="0"/>
                <a:cs typeface="Arial" panose="020B0604020202020204" pitchFamily="34" charset="0"/>
              </a:rPr>
              <a:t/>
            </a:r>
            <a:br>
              <a:rPr lang="pl-PL" sz="1800" b="1" dirty="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3100" b="1" dirty="0" smtClean="0">
                <a:solidFill>
                  <a:srgbClr val="C00000"/>
                </a:solidFill>
                <a:latin typeface="Arial" panose="020B0604020202020204" pitchFamily="34" charset="0"/>
                <a:cs typeface="Arial" panose="020B0604020202020204" pitchFamily="34" charset="0"/>
              </a:rPr>
              <a:t/>
            </a:r>
            <a:br>
              <a:rPr lang="pl-PL" sz="3100" b="1" dirty="0" smtClean="0">
                <a:solidFill>
                  <a:srgbClr val="C00000"/>
                </a:solidFill>
                <a:latin typeface="Arial" panose="020B0604020202020204" pitchFamily="34" charset="0"/>
                <a:cs typeface="Arial" panose="020B0604020202020204" pitchFamily="34" charset="0"/>
              </a:rPr>
            </a:br>
            <a:r>
              <a:rPr lang="pl-PL" sz="3100" b="1" dirty="0" smtClean="0">
                <a:solidFill>
                  <a:srgbClr val="C00000"/>
                </a:solidFill>
                <a:latin typeface="Arial" panose="020B0604020202020204" pitchFamily="34" charset="0"/>
                <a:cs typeface="Arial" panose="020B0604020202020204" pitchFamily="34" charset="0"/>
              </a:rPr>
              <a:t>Co robić, kiedy dziecko się przy nas złości: </a:t>
            </a:r>
            <a:br>
              <a:rPr lang="pl-PL" sz="3100" b="1" dirty="0" smtClean="0">
                <a:solidFill>
                  <a:srgbClr val="C00000"/>
                </a:solidFill>
                <a:latin typeface="Arial" panose="020B0604020202020204" pitchFamily="34" charset="0"/>
                <a:cs typeface="Arial" panose="020B0604020202020204" pitchFamily="34" charset="0"/>
              </a:rPr>
            </a:br>
            <a:r>
              <a:rPr lang="pl-PL" sz="3100" b="1" dirty="0" smtClean="0">
                <a:solidFill>
                  <a:srgbClr val="C00000"/>
                </a:solidFill>
                <a:latin typeface="Arial" panose="020B0604020202020204" pitchFamily="34" charset="0"/>
                <a:cs typeface="Arial" panose="020B0604020202020204" pitchFamily="34" charset="0"/>
              </a:rPr>
              <a:t>na coś, na kogoś, w tym na siebie?</a:t>
            </a:r>
            <a:endParaRPr lang="pl-PL" sz="31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107504" y="980728"/>
            <a:ext cx="8856984" cy="5472608"/>
          </a:xfrm>
        </p:spPr>
        <p:txBody>
          <a:bodyPr anchor="ctr">
            <a:noAutofit/>
          </a:bodyPr>
          <a:lstStyle/>
          <a:p>
            <a:pPr marL="0" indent="0">
              <a:lnSpc>
                <a:spcPct val="150000"/>
              </a:lnSpc>
              <a:buNone/>
            </a:pPr>
            <a:r>
              <a:rPr lang="pl-PL" sz="1400" dirty="0" smtClean="0">
                <a:latin typeface="Arial" panose="020B0604020202020204" pitchFamily="34" charset="0"/>
                <a:cs typeface="Arial" panose="020B0604020202020204" pitchFamily="34" charset="0"/>
              </a:rPr>
              <a:t> </a:t>
            </a:r>
          </a:p>
          <a:p>
            <a:pPr marL="0" indent="0" algn="just">
              <a:lnSpc>
                <a:spcPct val="150000"/>
              </a:lnSpc>
              <a:buNone/>
            </a:pPr>
            <a:endParaRPr lang="pl-PL" sz="1200" b="1" dirty="0" smtClean="0">
              <a:latin typeface="Arial" panose="020B0604020202020204" pitchFamily="34" charset="0"/>
              <a:cs typeface="Arial" panose="020B0604020202020204" pitchFamily="34" charset="0"/>
            </a:endParaRPr>
          </a:p>
          <a:p>
            <a:pPr marL="0" indent="0" algn="just">
              <a:buNone/>
            </a:pPr>
            <a:endParaRPr lang="pl-PL" sz="1200" b="1" u="sng" dirty="0" smtClean="0">
              <a:latin typeface="Arial" panose="020B0604020202020204" pitchFamily="34" charset="0"/>
              <a:cs typeface="Arial" panose="020B0604020202020204" pitchFamily="34" charset="0"/>
            </a:endParaRPr>
          </a:p>
          <a:p>
            <a:pPr marL="0" indent="0" algn="just">
              <a:buNone/>
            </a:pPr>
            <a:r>
              <a:rPr lang="pl-PL" sz="1200" b="1" u="sng" dirty="0" smtClean="0">
                <a:latin typeface="Arial" panose="020B0604020202020204" pitchFamily="34" charset="0"/>
                <a:cs typeface="Arial" panose="020B0604020202020204" pitchFamily="34" charset="0"/>
              </a:rPr>
              <a:t>Jeżeli chcemy pomóc dziecku, by radziło sobie z negatywnymi emocjami, to w momencie, kiedy się złości:</a:t>
            </a:r>
          </a:p>
          <a:p>
            <a:pPr algn="just">
              <a:lnSpc>
                <a:spcPct val="150000"/>
              </a:lnSpc>
            </a:pPr>
            <a:r>
              <a:rPr lang="pl-PL" sz="1200" dirty="0" smtClean="0">
                <a:latin typeface="Arial" panose="020B0604020202020204" pitchFamily="34" charset="0"/>
                <a:cs typeface="Arial" panose="020B0604020202020204" pitchFamily="34" charset="0"/>
              </a:rPr>
              <a:t>spróbujmy je odzwierciedlić, określić jego stan: "Oj, chyba cię to rozzłościło", "Sprawiasz wrażenie rozwścieczonego", "Widzę, że jesteś bardzo zły. Na pewno masz powód, by tak bardzo się złościć. Masz prawo się złościć, chcę ci jednak pomóc poradzić sobie ze złością, by nie poraniła nikogo, również ciebie"; ogólny przekaz: "Złość nie jest czymś złym. Ważne jest to, co zrobisz z tym uczuciem"; w ten sposób wyrażamy akceptację dla uczuć dziecka;</a:t>
            </a:r>
          </a:p>
          <a:p>
            <a:pPr algn="just">
              <a:lnSpc>
                <a:spcPct val="150000"/>
              </a:lnSpc>
            </a:pPr>
            <a:r>
              <a:rPr lang="pl-PL" sz="1200" dirty="0" smtClean="0">
                <a:latin typeface="Arial" panose="020B0604020202020204" pitchFamily="34" charset="0"/>
                <a:cs typeface="Arial" panose="020B0604020202020204" pitchFamily="34" charset="0"/>
              </a:rPr>
              <a:t>złość, jak wszystkie uczucia, można zaakceptować, natomiast pewne działania należy ograniczyć: "Widzę, jak jesteś zły                na brata. Powiedz mu, co chcesz, słowami, a nie pięściami";</a:t>
            </a:r>
          </a:p>
          <a:p>
            <a:pPr algn="just">
              <a:lnSpc>
                <a:spcPct val="150000"/>
              </a:lnSpc>
            </a:pPr>
            <a:r>
              <a:rPr lang="pl-PL" sz="1200" dirty="0" smtClean="0">
                <a:latin typeface="Arial" panose="020B0604020202020204" pitchFamily="34" charset="0"/>
                <a:cs typeface="Arial" panose="020B0604020202020204" pitchFamily="34" charset="0"/>
              </a:rPr>
              <a:t>uważnie słuchajmy i powtarzajmy spokojnym, nieoceniającym tonem to, co dziecko mówi: "Mówisz więc, że...                                (tu powtarzamy, jego słowa), "Usłyszałem, że powiedziałeś...";</a:t>
            </a:r>
          </a:p>
          <a:p>
            <a:pPr algn="just">
              <a:lnSpc>
                <a:spcPct val="150000"/>
              </a:lnSpc>
            </a:pPr>
            <a:r>
              <a:rPr lang="pl-PL" sz="1200" dirty="0" smtClean="0">
                <a:latin typeface="Arial" panose="020B0604020202020204" pitchFamily="34" charset="0"/>
                <a:cs typeface="Arial" panose="020B0604020202020204" pitchFamily="34" charset="0"/>
              </a:rPr>
              <a:t>okazujmy empatię i zrozumienie - wyobraźmy sobie, że jesteśmy na miejscu dziecka, i spróbujmy zobaczyć daną sprawę                 z jego punktu widzenia: "Kiedy wyobrażam sobie, że jestem w twojej skórze, to rozumiem, że możesz czuć się w ten sposób",  "Z twojego punktu widzenia wygląda to tak.", "Myślę, że wiem, co masz na myśli.";</a:t>
            </a:r>
          </a:p>
          <a:p>
            <a:pPr algn="just">
              <a:lnSpc>
                <a:spcPct val="150000"/>
              </a:lnSpc>
            </a:pPr>
            <a:r>
              <a:rPr lang="pl-PL" sz="1200" dirty="0" smtClean="0">
                <a:latin typeface="Arial" panose="020B0604020202020204" pitchFamily="34" charset="0"/>
                <a:cs typeface="Arial" panose="020B0604020202020204" pitchFamily="34" charset="0"/>
              </a:rPr>
              <a:t>starajmy się unikać prawienia morałów, poprawiania, udzielania wskazówek w trakcie napadu złości; dopiero, gdy dziecko zaczyna się uspokajać i odprężać, możemy podzielić się z nim swoimi doświadczeniami;</a:t>
            </a:r>
          </a:p>
          <a:p>
            <a:pPr algn="just">
              <a:lnSpc>
                <a:spcPct val="150000"/>
              </a:lnSpc>
            </a:pPr>
            <a:r>
              <a:rPr lang="pl-PL" sz="1200" dirty="0" smtClean="0">
                <a:latin typeface="Arial" panose="020B0604020202020204" pitchFamily="34" charset="0"/>
                <a:cs typeface="Arial" panose="020B0604020202020204" pitchFamily="34" charset="0"/>
              </a:rPr>
              <a:t>wprowadzajmy konsekwencje, dopiero wtedy, gdy zarówno my, jak i dziecko jesteśmy spokojni - w ten sposób dziecko dostaje komunikat, że to jego zachowanie jest dyscyplinowane, a nie jego emocje;</a:t>
            </a:r>
          </a:p>
          <a:p>
            <a:pPr algn="just">
              <a:lnSpc>
                <a:spcPct val="150000"/>
              </a:lnSpc>
            </a:pPr>
            <a:r>
              <a:rPr lang="pl-PL" sz="1200" dirty="0" smtClean="0">
                <a:latin typeface="Arial" panose="020B0604020202020204" pitchFamily="34" charset="0"/>
                <a:cs typeface="Arial" panose="020B0604020202020204" pitchFamily="34" charset="0"/>
              </a:rPr>
              <a:t>warto dzieciom czytać bajki terapeutyczne, które uczą je radzenia sobie w różnych trudnych sytuacjach.</a:t>
            </a:r>
          </a:p>
          <a:p>
            <a:pPr>
              <a:lnSpc>
                <a:spcPct val="150000"/>
              </a:lnSpc>
            </a:pPr>
            <a:endParaRPr lang="pl-PL" sz="1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239455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634082"/>
          </a:xfrm>
        </p:spPr>
        <p:txBody>
          <a:bodyPr anchor="ctr">
            <a:noAutofit/>
          </a:bodyPr>
          <a:lstStyle/>
          <a:p>
            <a:r>
              <a:rPr lang="pl-PL" sz="2800" b="1" dirty="0" smtClean="0">
                <a:solidFill>
                  <a:srgbClr val="C00000"/>
                </a:solidFill>
                <a:latin typeface="Arial" panose="020B0604020202020204" pitchFamily="34" charset="0"/>
                <a:cs typeface="Arial" panose="020B0604020202020204" pitchFamily="34" charset="0"/>
              </a:rPr>
              <a:t>Wybuch - jak reagować, by nie wybuchnąć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wraz z dzieckiem?</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323528" y="1556792"/>
            <a:ext cx="8820472" cy="4569371"/>
          </a:xfrm>
        </p:spPr>
        <p:txBody>
          <a:bodyPr anchor="ctr">
            <a:noAutofit/>
          </a:bodyPr>
          <a:lstStyle/>
          <a:p>
            <a:pPr marL="0" indent="0">
              <a:buNone/>
            </a:pPr>
            <a:r>
              <a:rPr lang="pl-PL" sz="1600" dirty="0" smtClean="0">
                <a:latin typeface="Arial" panose="020B0604020202020204" pitchFamily="34" charset="0"/>
                <a:cs typeface="Arial" panose="020B0604020202020204" pitchFamily="34" charset="0"/>
              </a:rPr>
              <a:t>Jeżeli jesteśmy uważni, to wiele ataków złości możemy zatrzymać w momencie,  pojawienia           się pierwszych symptomów z ciała. Jednak, zdarzają się takie sytuacje, w których dochodzi           do wybuchu. Wybuch jest mniej groźny, kiedy:</a:t>
            </a:r>
          </a:p>
          <a:p>
            <a:pPr marL="0" indent="0">
              <a:buNone/>
            </a:pPr>
            <a:r>
              <a:rPr lang="pl-PL" sz="1600" b="1" dirty="0" smtClean="0">
                <a:latin typeface="Arial" panose="020B0604020202020204" pitchFamily="34" charset="0"/>
                <a:cs typeface="Arial" panose="020B0604020202020204" pitchFamily="34" charset="0"/>
              </a:rPr>
              <a:t>1. Ograniczamy liczbę bodźców ("mniej paliwa"):                                                                        </a:t>
            </a:r>
          </a:p>
          <a:p>
            <a:pPr marL="0" indent="0">
              <a:buClrTx/>
              <a:buFont typeface="Wingdings" pitchFamily="2" charset="2"/>
              <a:buChar char="§"/>
            </a:pPr>
            <a:r>
              <a:rPr lang="pl-PL" sz="1600" dirty="0" smtClean="0">
                <a:latin typeface="Arial" panose="020B0604020202020204" pitchFamily="34" charset="0"/>
                <a:cs typeface="Arial" panose="020B0604020202020204" pitchFamily="34" charset="0"/>
              </a:rPr>
              <a:t> obniżamy i ściszamy głos,</a:t>
            </a:r>
          </a:p>
          <a:p>
            <a:pPr marL="0" indent="0">
              <a:buClrTx/>
              <a:buFont typeface="Wingdings" pitchFamily="2" charset="2"/>
              <a:buChar char="§"/>
            </a:pPr>
            <a:r>
              <a:rPr lang="pl-PL" sz="1600" dirty="0" smtClean="0">
                <a:latin typeface="Arial" panose="020B0604020202020204" pitchFamily="34" charset="0"/>
                <a:cs typeface="Arial" panose="020B0604020202020204" pitchFamily="34" charset="0"/>
              </a:rPr>
              <a:t> mówimy wolno,</a:t>
            </a:r>
          </a:p>
          <a:p>
            <a:pPr marL="0" indent="0">
              <a:buClrTx/>
              <a:buFont typeface="Wingdings" pitchFamily="2" charset="2"/>
              <a:buChar char="§"/>
            </a:pPr>
            <a:r>
              <a:rPr lang="pl-PL" sz="1600" dirty="0" smtClean="0">
                <a:latin typeface="Arial" panose="020B0604020202020204" pitchFamily="34" charset="0"/>
                <a:cs typeface="Arial" panose="020B0604020202020204" pitchFamily="34" charset="0"/>
              </a:rPr>
              <a:t> unikamy kontaktu wzrokowego,</a:t>
            </a:r>
          </a:p>
          <a:p>
            <a:pPr marL="0" indent="0">
              <a:buClrTx/>
              <a:buFont typeface="Wingdings" pitchFamily="2" charset="2"/>
              <a:buChar char="§"/>
            </a:pPr>
            <a:r>
              <a:rPr lang="pl-PL" sz="1600" dirty="0" smtClean="0">
                <a:latin typeface="Arial" panose="020B0604020202020204" pitchFamily="34" charset="0"/>
                <a:cs typeface="Arial" panose="020B0604020202020204" pitchFamily="34" charset="0"/>
              </a:rPr>
              <a:t> unikamy dotyku, chyba że dziecko samo go szuka, </a:t>
            </a:r>
          </a:p>
          <a:p>
            <a:pPr marL="0" indent="0">
              <a:buClrTx/>
              <a:buFont typeface="Wingdings" pitchFamily="2" charset="2"/>
              <a:buChar char="§"/>
            </a:pPr>
            <a:r>
              <a:rPr lang="pl-PL" sz="1600" dirty="0" smtClean="0">
                <a:latin typeface="Arial" panose="020B0604020202020204" pitchFamily="34" charset="0"/>
                <a:cs typeface="Arial" panose="020B0604020202020204" pitchFamily="34" charset="0"/>
              </a:rPr>
              <a:t> pozostawiamy dziecko samemu sobie (bez widowni).</a:t>
            </a:r>
          </a:p>
          <a:p>
            <a:pPr marL="0" indent="0">
              <a:buNone/>
            </a:pPr>
            <a:r>
              <a:rPr lang="pl-PL" sz="1600" b="1" dirty="0" smtClean="0">
                <a:latin typeface="Arial" panose="020B0604020202020204" pitchFamily="34" charset="0"/>
                <a:cs typeface="Arial" panose="020B0604020202020204" pitchFamily="34" charset="0"/>
              </a:rPr>
              <a:t>2. Ograniczamy zasięg:                                                                                                                            </a:t>
            </a:r>
          </a:p>
          <a:p>
            <a:pPr marL="0" indent="0">
              <a:buClrTx/>
              <a:buFont typeface="Wingdings" pitchFamily="2" charset="2"/>
              <a:buChar char="§"/>
            </a:pPr>
            <a:r>
              <a:rPr lang="pl-PL" sz="1600" b="1" dirty="0" smtClean="0">
                <a:latin typeface="Arial" panose="020B0604020202020204" pitchFamily="34" charset="0"/>
                <a:cs typeface="Arial" panose="020B0604020202020204" pitchFamily="34" charset="0"/>
              </a:rPr>
              <a:t> </a:t>
            </a:r>
            <a:r>
              <a:rPr lang="pl-PL" sz="1600" dirty="0" smtClean="0">
                <a:latin typeface="Arial" panose="020B0604020202020204" pitchFamily="34" charset="0"/>
                <a:cs typeface="Arial" panose="020B0604020202020204" pitchFamily="34" charset="0"/>
              </a:rPr>
              <a:t>nie wypominamy,</a:t>
            </a:r>
          </a:p>
          <a:p>
            <a:pPr marL="0" indent="0">
              <a:buClrTx/>
              <a:buFont typeface="Wingdings" pitchFamily="2" charset="2"/>
              <a:buChar char="§"/>
            </a:pPr>
            <a:r>
              <a:rPr lang="pl-PL" sz="1600" dirty="0" smtClean="0">
                <a:latin typeface="Arial" panose="020B0604020202020204" pitchFamily="34" charset="0"/>
                <a:cs typeface="Arial" panose="020B0604020202020204" pitchFamily="34" charset="0"/>
              </a:rPr>
              <a:t> w razie agresji fizycznej - przytrzymujemy dziecko.</a:t>
            </a:r>
          </a:p>
          <a:p>
            <a:pPr marL="0" indent="0">
              <a:buNone/>
            </a:pPr>
            <a:r>
              <a:rPr lang="pl-PL" sz="1600" b="1" dirty="0" smtClean="0">
                <a:latin typeface="Arial" panose="020B0604020202020204" pitchFamily="34" charset="0"/>
                <a:cs typeface="Arial" panose="020B0604020202020204" pitchFamily="34" charset="0"/>
              </a:rPr>
              <a:t>3. Stosujemy "zawory bezpieczeństwa":                                                                                               </a:t>
            </a:r>
          </a:p>
          <a:p>
            <a:pPr marL="0" indent="0">
              <a:buClrTx/>
              <a:buFont typeface="Wingdings" pitchFamily="2" charset="2"/>
              <a:buChar char="§"/>
            </a:pPr>
            <a:r>
              <a:rPr lang="pl-PL" sz="1600" b="1" dirty="0" smtClean="0">
                <a:latin typeface="Arial" panose="020B0604020202020204" pitchFamily="34" charset="0"/>
                <a:cs typeface="Arial" panose="020B0604020202020204" pitchFamily="34" charset="0"/>
              </a:rPr>
              <a:t> </a:t>
            </a:r>
            <a:r>
              <a:rPr lang="pl-PL" sz="1600" dirty="0" smtClean="0">
                <a:latin typeface="Arial" panose="020B0604020202020204" pitchFamily="34" charset="0"/>
                <a:cs typeface="Arial" panose="020B0604020202020204" pitchFamily="34" charset="0"/>
              </a:rPr>
              <a:t>dziecko ma możliwość rozładowania się w ruchu,</a:t>
            </a:r>
          </a:p>
          <a:p>
            <a:pPr marL="0" indent="0">
              <a:buClrTx/>
              <a:buFont typeface="Wingdings" pitchFamily="2" charset="2"/>
              <a:buChar char="§"/>
            </a:pPr>
            <a:r>
              <a:rPr lang="pl-PL" sz="1600" dirty="0" smtClean="0">
                <a:latin typeface="Arial" panose="020B0604020202020204" pitchFamily="34" charset="0"/>
                <a:cs typeface="Arial" panose="020B0604020202020204" pitchFamily="34" charset="0"/>
              </a:rPr>
              <a:t> ma możliwość opowiedzenia. </a:t>
            </a:r>
            <a:endParaRPr lang="pl-PL" sz="1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188953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60648"/>
            <a:ext cx="8003232" cy="634082"/>
          </a:xfrm>
        </p:spPr>
        <p:txBody>
          <a:bodyPr anchor="ctr">
            <a:noAutofit/>
          </a:bodyPr>
          <a:lstStyle/>
          <a:p>
            <a:r>
              <a:rPr lang="pl-PL" sz="2800" b="1" dirty="0" smtClean="0">
                <a:solidFill>
                  <a:srgbClr val="C00000"/>
                </a:solidFill>
                <a:latin typeface="Arial" panose="020B0604020202020204" pitchFamily="34" charset="0"/>
                <a:cs typeface="Arial" panose="020B0604020202020204" pitchFamily="34" charset="0"/>
              </a:rPr>
              <a:t>Wybuch - jak reagować, by nie wybuchnąć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wraz z dzieckiem?</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a:xfrm>
            <a:off x="323528" y="1340768"/>
            <a:ext cx="8568952" cy="5256584"/>
          </a:xfrm>
        </p:spPr>
        <p:txBody>
          <a:bodyPr anchor="ctr">
            <a:noAutofit/>
          </a:bodyPr>
          <a:lstStyle/>
          <a:p>
            <a:pPr marL="0" indent="0" algn="just">
              <a:lnSpc>
                <a:spcPct val="150000"/>
              </a:lnSpc>
              <a:buNone/>
            </a:pPr>
            <a:r>
              <a:rPr lang="pl-PL" sz="1350" dirty="0" smtClean="0">
                <a:latin typeface="Arial" panose="020B0604020202020204" pitchFamily="34" charset="0"/>
                <a:cs typeface="Arial" panose="020B0604020202020204" pitchFamily="34" charset="0"/>
              </a:rPr>
              <a:t>W zależności od tego, czy zachowanie dziecka w trakcie wybuchu jest bezpieczne dla niego i otoczenia, czy nie, możemy, wobec dziecka zachować się w dwojaki sposób. W przypadku, kiedy niewłaściwe zachowanie dziecka, jest jednocześnie bezpieczne dla niego i otoczenia, dobrą reakcją jest niezwracanie uwagi na dziecko i czekanie, aż się samo uspokoi. Jest to trudne dla dziecka, ale wymaga, także cierpliwości i opanowania dorosłych – dziecko, w tym momencie jest w takich emocjach, że czyjaś uwaga potęguje napięcie                         i zdenerwowanie. Jedyny komunikat, który możemy przekazać, to informacja, że kiedy się uspokoi, możemy spróbować pomóc mu rozwiązać problem, lub poprzez pokazanie pozytywów: "Jak się uspokoisz, to będziesz miał więcej czasu na zabawę". Pamiętajmy - niepodsycany, impulsywny wybuch trwa zazwyczaj krótko. Gdy, jednak dochodzi do zachowań, w których zagrożone jest bezpieczeństwo dziecka lub innych osób z otoczenia, albo może dojść do poważnego zniszczenia cennych rzeczy, podstawową strategią jest technika holding                 (od ang. </a:t>
            </a:r>
            <a:r>
              <a:rPr lang="pl-PL" sz="1350" dirty="0" err="1" smtClean="0">
                <a:latin typeface="Arial" panose="020B0604020202020204" pitchFamily="34" charset="0"/>
                <a:cs typeface="Arial" panose="020B0604020202020204" pitchFamily="34" charset="0"/>
              </a:rPr>
              <a:t>hold</a:t>
            </a:r>
            <a:r>
              <a:rPr lang="pl-PL" sz="1350" dirty="0" smtClean="0">
                <a:latin typeface="Arial" panose="020B0604020202020204" pitchFamily="34" charset="0"/>
                <a:cs typeface="Arial" panose="020B0604020202020204" pitchFamily="34" charset="0"/>
              </a:rPr>
              <a:t> - trzymać). Polega, ona na zapewnieniu dziecku bezpieczeństwa poprzez unieruchomienie go, czyli przytrzymanie dziecka, posadzenie na swoich kolanach lub na podłodze bez rozmowy i innej formy uwagi (pytania, krzyk, bicie, negocjacje), gdyż każda rozmowa, jako forma uwagi przedłuży wybuch. Jedyna informacja, która jest możliwa, to: "Mogę puścić tylko takie dziecko, które jest spokojne i mówi do mnie cicho". Ta technika, jest skuteczna w wielu przypadkach - zapewnia ona pełne miłości, silne i bezpieczne granice, gdy dziecko traci panowanie nad sobą. </a:t>
            </a:r>
            <a:endParaRPr lang="pl-PL" sz="135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650458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680120"/>
          </a:xfrm>
        </p:spPr>
        <p:txBody>
          <a:bodyPr anchor="ctr">
            <a:noAutofit/>
          </a:bodyPr>
          <a:lstStyle/>
          <a:p>
            <a:r>
              <a:rPr lang="pl-PL" sz="2800" b="1" dirty="0" smtClean="0">
                <a:solidFill>
                  <a:srgbClr val="C00000"/>
                </a:solidFill>
                <a:latin typeface="Arial" panose="020B0604020202020204" pitchFamily="34" charset="0"/>
                <a:cs typeface="Arial" panose="020B0604020202020204" pitchFamily="34" charset="0"/>
              </a:rPr>
              <a:t>Wybuch - jak reagować, by nie wybuchnąć </a:t>
            </a:r>
            <a:br>
              <a:rPr lang="pl-PL" sz="2800" b="1" dirty="0" smtClean="0">
                <a:solidFill>
                  <a:srgbClr val="C00000"/>
                </a:solidFill>
                <a:latin typeface="Arial" panose="020B0604020202020204" pitchFamily="34" charset="0"/>
                <a:cs typeface="Arial" panose="020B0604020202020204" pitchFamily="34" charset="0"/>
              </a:rPr>
            </a:br>
            <a:r>
              <a:rPr lang="pl-PL" sz="2800" b="1" dirty="0" smtClean="0">
                <a:solidFill>
                  <a:srgbClr val="C00000"/>
                </a:solidFill>
                <a:latin typeface="Arial" panose="020B0604020202020204" pitchFamily="34" charset="0"/>
                <a:cs typeface="Arial" panose="020B0604020202020204" pitchFamily="34" charset="0"/>
              </a:rPr>
              <a:t>wraz z dzieckiem?</a:t>
            </a:r>
            <a:endParaRPr lang="pl-PL" sz="2800" b="1" dirty="0">
              <a:solidFill>
                <a:srgbClr val="C0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
          </p:nvPr>
        </p:nvSpPr>
        <p:spPr/>
        <p:txBody>
          <a:bodyPr>
            <a:normAutofit fontScale="40000" lnSpcReduction="20000"/>
          </a:bodyPr>
          <a:lstStyle/>
          <a:p>
            <a:pPr marL="0" indent="0">
              <a:lnSpc>
                <a:spcPct val="170000"/>
              </a:lnSpc>
              <a:buNone/>
            </a:pPr>
            <a:r>
              <a:rPr lang="pl-PL" sz="4000" dirty="0" smtClean="0">
                <a:latin typeface="Arial" panose="020B0604020202020204" pitchFamily="34" charset="0"/>
                <a:cs typeface="Arial" panose="020B0604020202020204" pitchFamily="34" charset="0"/>
              </a:rPr>
              <a:t> </a:t>
            </a:r>
            <a:r>
              <a:rPr lang="pl-PL" sz="4000" b="1" dirty="0" smtClean="0">
                <a:latin typeface="Arial" panose="020B0604020202020204" pitchFamily="34" charset="0"/>
                <a:cs typeface="Arial" panose="020B0604020202020204" pitchFamily="34" charset="0"/>
              </a:rPr>
              <a:t>Wskazówki:</a:t>
            </a:r>
          </a:p>
          <a:p>
            <a:pPr algn="just">
              <a:lnSpc>
                <a:spcPct val="170000"/>
              </a:lnSpc>
            </a:pPr>
            <a:r>
              <a:rPr lang="pl-PL" sz="4000" dirty="0" smtClean="0">
                <a:latin typeface="Arial" panose="020B0604020202020204" pitchFamily="34" charset="0"/>
                <a:cs typeface="Arial" panose="020B0604020202020204" pitchFamily="34" charset="0"/>
              </a:rPr>
              <a:t>jeśli odczuwamy silny lęk lub złość, to nie próbujmy tej techniki - nasze uczucia zasilą strach i złość dziecka i pogorszą sytuację;</a:t>
            </a:r>
          </a:p>
          <a:p>
            <a:pPr algn="just">
              <a:lnSpc>
                <a:spcPct val="170000"/>
              </a:lnSpc>
            </a:pPr>
            <a:r>
              <a:rPr lang="pl-PL" sz="4000" dirty="0" smtClean="0">
                <a:latin typeface="Arial" panose="020B0604020202020204" pitchFamily="34" charset="0"/>
                <a:cs typeface="Arial" panose="020B0604020202020204" pitchFamily="34" charset="0"/>
              </a:rPr>
              <a:t>trzymajmy dziecko od tyłu, najlepiej jeśli siedzi nam na kolanach; uważajmy na głowę - na wypadek gdyby dziecko odrzucało głowę w tył;</a:t>
            </a:r>
          </a:p>
          <a:p>
            <a:pPr algn="just">
              <a:lnSpc>
                <a:spcPct val="170000"/>
              </a:lnSpc>
            </a:pPr>
            <a:r>
              <a:rPr lang="pl-PL" sz="4000" dirty="0" smtClean="0">
                <a:latin typeface="Arial" panose="020B0604020202020204" pitchFamily="34" charset="0"/>
                <a:cs typeface="Arial" panose="020B0604020202020204" pitchFamily="34" charset="0"/>
              </a:rPr>
              <a:t>w naszym objęciu powinna być zarówno miłość, jak i siła - trzymamy mocno, ale nie                za mocno, łagodnie, ale nie za łagodnie;</a:t>
            </a:r>
          </a:p>
          <a:p>
            <a:pPr algn="just">
              <a:lnSpc>
                <a:spcPct val="170000"/>
              </a:lnSpc>
            </a:pPr>
            <a:r>
              <a:rPr lang="pl-PL" sz="4000" dirty="0" smtClean="0">
                <a:latin typeface="Arial" panose="020B0604020202020204" pitchFamily="34" charset="0"/>
                <a:cs typeface="Arial" panose="020B0604020202020204" pitchFamily="34" charset="0"/>
              </a:rPr>
              <a:t>ta technika wymaga poświęcenia jej trochę czasu - bądźmy na to  przygotowani i chętni, gdyż nie kończąc procesu, możemy bardziej zaszkodzić, niż pomóc - trzymajmy dziecko i czekajmy, aż się uspokoi i odpręży; może się zdarzyć, że w miarę wygasania złości, dziecko będzie płakało albo zaśnie.</a:t>
            </a:r>
          </a:p>
          <a:p>
            <a:pPr marL="0" indent="0">
              <a:buNone/>
            </a:pPr>
            <a:r>
              <a:rPr lang="pl-PL" sz="1700" dirty="0" smtClean="0">
                <a:latin typeface="Arial" panose="020B0604020202020204" pitchFamily="34" charset="0"/>
                <a:cs typeface="Arial" panose="020B0604020202020204" pitchFamily="34" charset="0"/>
              </a:rPr>
              <a:t>             </a:t>
            </a:r>
          </a:p>
          <a:p>
            <a:pPr marL="0" indent="0">
              <a:buNone/>
            </a:pPr>
            <a:r>
              <a:rPr lang="pl-PL" sz="1700" dirty="0" smtClean="0">
                <a:latin typeface="Arial" panose="020B0604020202020204" pitchFamily="34" charset="0"/>
                <a:cs typeface="Arial" panose="020B0604020202020204" pitchFamily="34" charset="0"/>
              </a:rPr>
              <a:t>(Nina Olszewska, psycholog, psychoterapeuta,   trener pracujący z dziećmi  młodzieżą i dorosłymi) </a:t>
            </a:r>
            <a:endParaRPr lang="pl-PL" dirty="0" smtClean="0"/>
          </a:p>
          <a:p>
            <a:endParaRPr lang="pl-PL" dirty="0"/>
          </a:p>
        </p:txBody>
      </p:sp>
    </p:spTree>
    <p:extLst>
      <p:ext uri="{BB962C8B-B14F-4D97-AF65-F5344CB8AC3E}">
        <p14:creationId xmlns="" xmlns:p14="http://schemas.microsoft.com/office/powerpoint/2010/main" val="2380376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237</TotalTime>
  <Words>2062</Words>
  <Application>Microsoft Office PowerPoint</Application>
  <PresentationFormat>Pokaz na ekranie (4:3)</PresentationFormat>
  <Paragraphs>104</Paragraphs>
  <Slides>14</Slides>
  <Notes>2</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Miejski</vt:lpstr>
      <vt:lpstr>Jak pomóc dziecku radzić sobie ze złością?</vt:lpstr>
      <vt:lpstr>Złość i jej objawy</vt:lpstr>
      <vt:lpstr>Złość i jej objawy</vt:lpstr>
      <vt:lpstr>Złość i jej objawy</vt:lpstr>
      <vt:lpstr>Co robić, kiedy dziecko się przy nas złości?</vt:lpstr>
      <vt:lpstr>                      Co robić, kiedy dziecko się przy nas złości:  na coś, na kogoś, w tym na siebie?</vt:lpstr>
      <vt:lpstr>Wybuch - jak reagować, by nie wybuchnąć  wraz z dzieckiem?</vt:lpstr>
      <vt:lpstr>Wybuch - jak reagować, by nie wybuchnąć  wraz z dzieckiem?</vt:lpstr>
      <vt:lpstr>Wybuch - jak reagować, by nie wybuchnąć  wraz z dzieckiem?</vt:lpstr>
      <vt:lpstr>Co może zrobić dziecko, kiedy się złości?</vt:lpstr>
      <vt:lpstr>Co może zrobić dziecko, kiedy się złości?</vt:lpstr>
      <vt:lpstr>Co może zrobić dziecko, kiedy się złości?</vt:lpstr>
      <vt:lpstr>Jak sobie radzić ze złością ze strony dziecka  w stosunku do nas?</vt:lpstr>
      <vt:lpstr>      Jak sobie radzić ze złością ze strony dziecka  w stosunku do nas?</vt:lpstr>
    </vt:vector>
  </TitlesOfParts>
  <Company>Sil-art Rycho444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pomóc dziecku radzić sobie ze złością?</dc:title>
  <dc:creator>Kowalski Ryszard</dc:creator>
  <cp:lastModifiedBy>pracownik</cp:lastModifiedBy>
  <cp:revision>27</cp:revision>
  <dcterms:created xsi:type="dcterms:W3CDTF">2015-03-03T16:49:51Z</dcterms:created>
  <dcterms:modified xsi:type="dcterms:W3CDTF">2021-04-09T11:39:55Z</dcterms:modified>
</cp:coreProperties>
</file>