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6" r:id="rId9"/>
    <p:sldId id="267" r:id="rId10"/>
    <p:sldId id="269" r:id="rId11"/>
    <p:sldId id="271" r:id="rId12"/>
    <p:sldId id="272" r:id="rId13"/>
    <p:sldId id="273" r:id="rId14"/>
    <p:sldId id="274" r:id="rId15"/>
    <p:sldId id="275" r:id="rId16"/>
    <p:sldId id="276" r:id="rId17"/>
    <p:sldId id="277" r:id="rId18"/>
    <p:sldId id="278" r:id="rId19"/>
    <p:sldId id="281" r:id="rId20"/>
    <p:sldId id="282" r:id="rId21"/>
    <p:sldId id="279" r:id="rId22"/>
    <p:sldId id="280"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8C65C50-E10E-4E85-A43B-4220BF2F35F1}" type="datetimeFigureOut">
              <a:rPr lang="pl-PL" smtClean="0"/>
              <a:pPr/>
              <a:t>03.03.2021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119241EE-E6E9-4A8E-8FBA-AF2F96D555D8}"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65C50-E10E-4E85-A43B-4220BF2F35F1}" type="datetimeFigureOut">
              <a:rPr lang="pl-PL" smtClean="0"/>
              <a:pPr/>
              <a:t>03.03.2021</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241EE-E6E9-4A8E-8FBA-AF2F96D555D8}"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style>
          <a:lnRef idx="3">
            <a:schemeClr val="lt1"/>
          </a:lnRef>
          <a:fillRef idx="1">
            <a:schemeClr val="accent1"/>
          </a:fillRef>
          <a:effectRef idx="1">
            <a:schemeClr val="accent1"/>
          </a:effectRef>
          <a:fontRef idx="minor">
            <a:schemeClr val="lt1"/>
          </a:fontRef>
        </p:style>
        <p:txBody>
          <a:bodyPr/>
          <a:lstStyle/>
          <a:p>
            <a:r>
              <a:rPr lang="pl-PL" b="1" dirty="0" smtClean="0"/>
              <a:t>NOWOCZESNE METODY NAUCZANIA </a:t>
            </a:r>
            <a:endParaRPr lang="pl-PL" b="1" dirty="0"/>
          </a:p>
        </p:txBody>
      </p:sp>
      <p:sp>
        <p:nvSpPr>
          <p:cNvPr id="3" name="Podtytuł 2"/>
          <p:cNvSpPr>
            <a:spLocks noGrp="1"/>
          </p:cNvSpPr>
          <p:nvPr>
            <p:ph type="subTitle" idx="1"/>
          </p:nvPr>
        </p:nvSpPr>
        <p:spPr>
          <a:xfrm>
            <a:off x="1371600" y="3886200"/>
            <a:ext cx="6400800" cy="757246"/>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pl-PL" dirty="0" smtClean="0"/>
              <a:t>MAPA MYŚLI </a:t>
            </a:r>
            <a:endParaRPr lang="pl-PL" dirty="0" smtClean="0"/>
          </a:p>
          <a:p>
            <a:r>
              <a:rPr lang="pl-PL" dirty="0" smtClean="0"/>
              <a:t>Oprac. Maria Urbańczyk</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57200" y="2571745"/>
            <a:ext cx="8229600" cy="785817"/>
          </a:xfrm>
        </p:spPr>
        <p:style>
          <a:lnRef idx="2">
            <a:schemeClr val="accent1"/>
          </a:lnRef>
          <a:fillRef idx="1">
            <a:schemeClr val="lt1"/>
          </a:fillRef>
          <a:effectRef idx="0">
            <a:schemeClr val="accent1"/>
          </a:effectRef>
          <a:fontRef idx="minor">
            <a:schemeClr val="dk1"/>
          </a:fontRef>
        </p:style>
        <p:txBody>
          <a:bodyPr/>
          <a:lstStyle/>
          <a:p>
            <a:r>
              <a:rPr lang="pl-PL" dirty="0" smtClean="0"/>
              <a:t>na środku kartki umieść temat</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7175" name="Picture 7"/>
          <p:cNvPicPr>
            <a:picLocks noChangeAspect="1" noChangeArrowheads="1"/>
          </p:cNvPicPr>
          <p:nvPr/>
        </p:nvPicPr>
        <p:blipFill>
          <a:blip r:embed="rId3"/>
          <a:srcRect/>
          <a:stretch>
            <a:fillRect/>
          </a:stretch>
        </p:blipFill>
        <p:spPr bwMode="auto">
          <a:xfrm>
            <a:off x="2500298" y="3571876"/>
            <a:ext cx="3695700" cy="264320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57200" y="2571745"/>
            <a:ext cx="8229600" cy="121444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pl-PL" dirty="0" smtClean="0"/>
              <a:t>od środka poprowadź gałęzie, grubość powinna maleć w miarę oddalania się od centrum, z każdej gałęzi będą odchodzić gałęzie drugiego poziomu</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428728" y="3929066"/>
            <a:ext cx="5857916" cy="27600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57200" y="2571745"/>
            <a:ext cx="8229600" cy="1214446"/>
          </a:xfrm>
        </p:spPr>
        <p:style>
          <a:lnRef idx="2">
            <a:schemeClr val="accent1"/>
          </a:lnRef>
          <a:fillRef idx="1">
            <a:schemeClr val="lt1"/>
          </a:fillRef>
          <a:effectRef idx="0">
            <a:schemeClr val="accent1"/>
          </a:effectRef>
          <a:fontRef idx="minor">
            <a:schemeClr val="dk1"/>
          </a:fontRef>
        </p:style>
        <p:txBody>
          <a:bodyPr>
            <a:normAutofit/>
          </a:bodyPr>
          <a:lstStyle/>
          <a:p>
            <a:r>
              <a:rPr lang="pl-PL" dirty="0" smtClean="0"/>
              <a:t>linie ( gałęzie ) należy ponumerować, aby nadać całości logiczną, uporządkowaną formę</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2357422" y="4071942"/>
            <a:ext cx="3743325" cy="250984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28596" y="2285992"/>
            <a:ext cx="8229600" cy="1214446"/>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pl-PL" dirty="0" smtClean="0"/>
              <a:t>na gałęziach umieszczaj słowa-klucze, jedno na każdej linii, długość gałęzi powinna odpowiadać długości słowa kluczowego, lub szerokości rysunku</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2285984" y="3643314"/>
            <a:ext cx="5000660" cy="307183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28596" y="2214554"/>
            <a:ext cx="8229600" cy="1071570"/>
          </a:xfrm>
        </p:spPr>
        <p:style>
          <a:lnRef idx="2">
            <a:schemeClr val="accent1"/>
          </a:lnRef>
          <a:fillRef idx="1">
            <a:schemeClr val="lt1"/>
          </a:fillRef>
          <a:effectRef idx="0">
            <a:schemeClr val="accent1"/>
          </a:effectRef>
          <a:fontRef idx="minor">
            <a:schemeClr val="dk1"/>
          </a:fontRef>
        </p:style>
        <p:txBody>
          <a:bodyPr>
            <a:normAutofit/>
          </a:bodyPr>
          <a:lstStyle/>
          <a:p>
            <a:r>
              <a:rPr lang="pl-PL" dirty="0" smtClean="0"/>
              <a:t>Używaj słów i obrazów odwołujących się do wszystkich zmysłów:</a:t>
            </a:r>
          </a:p>
          <a:p>
            <a:pPr>
              <a:buNone/>
            </a:pPr>
            <a:endParaRPr lang="pl-PL" dirty="0" smtClean="0"/>
          </a:p>
          <a:p>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3"/>
          <a:srcRect/>
          <a:stretch>
            <a:fillRect/>
          </a:stretch>
        </p:blipFill>
        <p:spPr bwMode="auto">
          <a:xfrm>
            <a:off x="1214414" y="3357562"/>
            <a:ext cx="1800218" cy="1143008"/>
          </a:xfrm>
          <a:prstGeom prst="rect">
            <a:avLst/>
          </a:prstGeom>
          <a:noFill/>
          <a:ln w="9525">
            <a:noFill/>
            <a:miter lim="800000"/>
            <a:headEnd/>
            <a:tailEnd/>
          </a:ln>
          <a:effectLst/>
        </p:spPr>
      </p:pic>
      <p:pic>
        <p:nvPicPr>
          <p:cNvPr id="11271" name="Picture 7"/>
          <p:cNvPicPr>
            <a:picLocks noChangeAspect="1" noChangeArrowheads="1"/>
          </p:cNvPicPr>
          <p:nvPr/>
        </p:nvPicPr>
        <p:blipFill>
          <a:blip r:embed="rId4"/>
          <a:srcRect/>
          <a:stretch>
            <a:fillRect/>
          </a:stretch>
        </p:blipFill>
        <p:spPr bwMode="auto">
          <a:xfrm>
            <a:off x="3071802" y="3357562"/>
            <a:ext cx="1785950" cy="1143007"/>
          </a:xfrm>
          <a:prstGeom prst="rect">
            <a:avLst/>
          </a:prstGeom>
          <a:noFill/>
          <a:ln w="9525">
            <a:noFill/>
            <a:miter lim="800000"/>
            <a:headEnd/>
            <a:tailEnd/>
          </a:ln>
          <a:effectLst/>
        </p:spPr>
      </p:pic>
      <p:pic>
        <p:nvPicPr>
          <p:cNvPr id="11273" name="Picture 9"/>
          <p:cNvPicPr>
            <a:picLocks noChangeAspect="1" noChangeArrowheads="1"/>
          </p:cNvPicPr>
          <p:nvPr/>
        </p:nvPicPr>
        <p:blipFill>
          <a:blip r:embed="rId5"/>
          <a:srcRect/>
          <a:stretch>
            <a:fillRect/>
          </a:stretch>
        </p:blipFill>
        <p:spPr bwMode="auto">
          <a:xfrm>
            <a:off x="4929190" y="3357562"/>
            <a:ext cx="1705040" cy="1143008"/>
          </a:xfrm>
          <a:prstGeom prst="rect">
            <a:avLst/>
          </a:prstGeom>
          <a:noFill/>
          <a:ln w="9525">
            <a:noFill/>
            <a:miter lim="800000"/>
            <a:headEnd/>
            <a:tailEnd/>
          </a:ln>
          <a:effectLst/>
        </p:spPr>
      </p:pic>
      <p:pic>
        <p:nvPicPr>
          <p:cNvPr id="11274" name="Picture 10"/>
          <p:cNvPicPr>
            <a:picLocks noChangeAspect="1" noChangeArrowheads="1"/>
          </p:cNvPicPr>
          <p:nvPr/>
        </p:nvPicPr>
        <p:blipFill>
          <a:blip r:embed="rId6"/>
          <a:srcRect/>
          <a:stretch>
            <a:fillRect/>
          </a:stretch>
        </p:blipFill>
        <p:spPr bwMode="auto">
          <a:xfrm>
            <a:off x="1571604" y="4572008"/>
            <a:ext cx="2071702" cy="1692733"/>
          </a:xfrm>
          <a:prstGeom prst="rect">
            <a:avLst/>
          </a:prstGeom>
          <a:noFill/>
          <a:ln w="9525">
            <a:noFill/>
            <a:miter lim="800000"/>
            <a:headEnd/>
            <a:tailEnd/>
          </a:ln>
          <a:effectLst/>
        </p:spPr>
      </p:pic>
      <p:pic>
        <p:nvPicPr>
          <p:cNvPr id="11275" name="Picture 11"/>
          <p:cNvPicPr>
            <a:picLocks noChangeAspect="1" noChangeArrowheads="1"/>
          </p:cNvPicPr>
          <p:nvPr/>
        </p:nvPicPr>
        <p:blipFill>
          <a:blip r:embed="rId7"/>
          <a:srcRect/>
          <a:stretch>
            <a:fillRect/>
          </a:stretch>
        </p:blipFill>
        <p:spPr bwMode="auto">
          <a:xfrm>
            <a:off x="4214810" y="4500570"/>
            <a:ext cx="1876425" cy="18383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28596" y="2428868"/>
            <a:ext cx="8229600" cy="4143404"/>
          </a:xfrm>
        </p:spPr>
        <p:style>
          <a:lnRef idx="2">
            <a:schemeClr val="accent1"/>
          </a:lnRef>
          <a:fillRef idx="1">
            <a:schemeClr val="lt1"/>
          </a:fillRef>
          <a:effectRef idx="0">
            <a:schemeClr val="accent1"/>
          </a:effectRef>
          <a:fontRef idx="minor">
            <a:schemeClr val="dk1"/>
          </a:fontRef>
        </p:style>
        <p:txBody>
          <a:bodyPr>
            <a:normAutofit/>
          </a:bodyPr>
          <a:lstStyle/>
          <a:p>
            <a:r>
              <a:rPr lang="pl-PL" dirty="0" smtClean="0"/>
              <a:t>zapisane informacje ilustruj prostymi rysunkami, stosuj własne oznaczenia, piktogramy, ideogramy, symbole.</a:t>
            </a:r>
          </a:p>
          <a:p>
            <a:r>
              <a:rPr lang="pl-PL" dirty="0" smtClean="0"/>
              <a:t>zadaj mapie osobisty charakter, wykorzystaj rysunki różnej wielkości, to nada obrazowi dynamiki.</a:t>
            </a:r>
          </a:p>
          <a:p>
            <a:r>
              <a:rPr lang="pl-PL" b="1" dirty="0" smtClean="0">
                <a:solidFill>
                  <a:srgbClr val="FF0000"/>
                </a:solidFill>
              </a:rPr>
              <a:t>Jeden obraz jest wart 1000 słów</a:t>
            </a:r>
          </a:p>
          <a:p>
            <a:endParaRPr lang="pl-PL" dirty="0" smtClean="0"/>
          </a:p>
          <a:p>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28596" y="2285992"/>
            <a:ext cx="8229600" cy="121444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pl-PL" dirty="0" smtClean="0"/>
              <a:t>używaj kolorów. Poszczególne grupy tematyczne oznaczaj innym kolorem. Kolory aktywują wyobraźnie i wyostrzają wrażliwość wizualną</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2071670" y="3724275"/>
            <a:ext cx="4772025" cy="31337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2071678"/>
          </a:xfrm>
        </p:spPr>
        <p:style>
          <a:lnRef idx="3">
            <a:schemeClr val="lt1"/>
          </a:lnRef>
          <a:fillRef idx="1">
            <a:schemeClr val="accent1"/>
          </a:fillRef>
          <a:effectRef idx="1">
            <a:schemeClr val="accent1"/>
          </a:effectRef>
          <a:fontRef idx="minor">
            <a:schemeClr val="lt1"/>
          </a:fontRef>
        </p:style>
        <p:txBody>
          <a:bodyPr>
            <a:normAutofit/>
          </a:bodyPr>
          <a:lstStyle/>
          <a:p>
            <a:r>
              <a:rPr lang="pl-PL" dirty="0" smtClean="0"/>
              <a:t>   Efekt końcowy </a:t>
            </a:r>
            <a:endParaRPr lang="pl-PL" dirty="0"/>
          </a:p>
        </p:txBody>
      </p:sp>
      <p:pic>
        <p:nvPicPr>
          <p:cNvPr id="13314" name="Picture 2"/>
          <p:cNvPicPr>
            <a:picLocks noChangeAspect="1" noChangeArrowheads="1"/>
          </p:cNvPicPr>
          <p:nvPr/>
        </p:nvPicPr>
        <p:blipFill>
          <a:blip r:embed="rId2"/>
          <a:srcRect/>
          <a:stretch>
            <a:fillRect/>
          </a:stretch>
        </p:blipFill>
        <p:spPr bwMode="auto">
          <a:xfrm>
            <a:off x="428596" y="2357430"/>
            <a:ext cx="8348691" cy="423863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Końcowe wskazania</a:t>
            </a:r>
            <a:endParaRPr lang="pl-PL" dirty="0"/>
          </a:p>
        </p:txBody>
      </p:sp>
      <p:sp>
        <p:nvSpPr>
          <p:cNvPr id="3" name="Symbol zastępczy zawartości 2"/>
          <p:cNvSpPr>
            <a:spLocks noGrp="1"/>
          </p:cNvSpPr>
          <p:nvPr>
            <p:ph idx="1"/>
          </p:nvPr>
        </p:nvSpPr>
        <p:spPr>
          <a:xfrm>
            <a:off x="428596" y="2285992"/>
            <a:ext cx="8229600" cy="1214446"/>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pl-PL" dirty="0" smtClean="0"/>
              <a:t>Wiem, że w dobie </a:t>
            </a:r>
            <a:r>
              <a:rPr lang="pl-PL" dirty="0"/>
              <a:t>k</a:t>
            </a:r>
            <a:r>
              <a:rPr lang="pl-PL" dirty="0" smtClean="0"/>
              <a:t>omputerów, jest możliwość robienia map myśli za pomocą programów zachęcam cię jednak aby robić to samodzielnie na kartce papieru , ponieważ mapy nabierają wtedy bardziej indywidualnego charakteru a przy tym dodatkowo wzmacniasz naukę</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14338" name="Picture 2"/>
          <p:cNvPicPr>
            <a:picLocks noChangeAspect="1" noChangeArrowheads="1"/>
          </p:cNvPicPr>
          <p:nvPr/>
        </p:nvPicPr>
        <p:blipFill>
          <a:blip r:embed="rId3"/>
          <a:srcRect/>
          <a:stretch>
            <a:fillRect/>
          </a:stretch>
        </p:blipFill>
        <p:spPr bwMode="auto">
          <a:xfrm>
            <a:off x="1071538" y="3643314"/>
            <a:ext cx="6929486" cy="307183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2071678"/>
          </a:xfrm>
        </p:spPr>
        <p:style>
          <a:lnRef idx="3">
            <a:schemeClr val="lt1"/>
          </a:lnRef>
          <a:fillRef idx="1">
            <a:schemeClr val="accent1"/>
          </a:fillRef>
          <a:effectRef idx="1">
            <a:schemeClr val="accent1"/>
          </a:effectRef>
          <a:fontRef idx="minor">
            <a:schemeClr val="lt1"/>
          </a:fontRef>
        </p:style>
        <p:txBody>
          <a:bodyPr>
            <a:normAutofit/>
          </a:bodyPr>
          <a:lstStyle/>
          <a:p>
            <a:r>
              <a:rPr lang="pl-PL" dirty="0" smtClean="0"/>
              <a:t>  Cztery  główne zalety map myśli</a:t>
            </a:r>
            <a:br>
              <a:rPr lang="pl-PL" dirty="0" smtClean="0"/>
            </a:br>
            <a:endParaRPr lang="pl-PL" dirty="0"/>
          </a:p>
        </p:txBody>
      </p:sp>
      <p:sp>
        <p:nvSpPr>
          <p:cNvPr id="5" name="pole tekstowe 4"/>
          <p:cNvSpPr txBox="1"/>
          <p:nvPr/>
        </p:nvSpPr>
        <p:spPr>
          <a:xfrm>
            <a:off x="928662" y="2857496"/>
            <a:ext cx="7643866" cy="2031325"/>
          </a:xfrm>
          <a:prstGeom prst="rect">
            <a:avLst/>
          </a:prstGeom>
          <a:noFill/>
        </p:spPr>
        <p:txBody>
          <a:bodyPr wrap="square" rtlCol="0">
            <a:spAutoFit/>
          </a:bodyPr>
          <a:lstStyle/>
          <a:p>
            <a:pPr marL="342900" indent="-342900">
              <a:buFont typeface="+mj-lt"/>
              <a:buAutoNum type="arabicPeriod"/>
            </a:pPr>
            <a:r>
              <a:rPr lang="pl-PL" dirty="0" smtClean="0"/>
              <a:t>Prowadzi do oszczędzania czasu</a:t>
            </a:r>
            <a:br>
              <a:rPr lang="pl-PL" dirty="0" smtClean="0"/>
            </a:br>
            <a:endParaRPr lang="pl-PL" dirty="0" smtClean="0"/>
          </a:p>
          <a:p>
            <a:pPr marL="342900" indent="-342900">
              <a:buFont typeface="+mj-lt"/>
              <a:buAutoNum type="arabicPeriod"/>
            </a:pPr>
            <a:r>
              <a:rPr lang="pl-PL" dirty="0" smtClean="0"/>
              <a:t>Wywołuje współpracę półkul</a:t>
            </a:r>
          </a:p>
          <a:p>
            <a:pPr marL="342900" indent="-342900">
              <a:buFont typeface="+mj-lt"/>
              <a:buAutoNum type="arabicPeriod"/>
            </a:pPr>
            <a:endParaRPr lang="pl-PL" dirty="0" smtClean="0"/>
          </a:p>
          <a:p>
            <a:pPr marL="342900" indent="-342900">
              <a:buFont typeface="+mj-lt"/>
              <a:buAutoNum type="arabicPeriod"/>
            </a:pPr>
            <a:r>
              <a:rPr lang="pl-PL" dirty="0" smtClean="0"/>
              <a:t>Wpływa na poprawę pamięci</a:t>
            </a:r>
          </a:p>
          <a:p>
            <a:pPr marL="342900" indent="-342900">
              <a:buFont typeface="+mj-lt"/>
              <a:buAutoNum type="arabicPeriod"/>
            </a:pPr>
            <a:endParaRPr lang="pl-PL" dirty="0" smtClean="0"/>
          </a:p>
          <a:p>
            <a:pPr marL="342900" indent="-342900">
              <a:buFont typeface="+mj-lt"/>
              <a:buAutoNum type="arabicPeriod"/>
            </a:pPr>
            <a:r>
              <a:rPr lang="pl-PL" dirty="0" smtClean="0"/>
              <a:t>Posługuje się słowami kluczowymi</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pl-PL" dirty="0" smtClean="0"/>
              <a:t>Twórca- Tony Buzan</a:t>
            </a:r>
            <a:endParaRPr lang="pl-PL" dirty="0"/>
          </a:p>
        </p:txBody>
      </p:sp>
      <p:sp>
        <p:nvSpPr>
          <p:cNvPr id="3" name="Symbol zastępczy zawartości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pl-PL" dirty="0" smtClean="0"/>
              <a:t>    Podobnie jak wszystkie inne twory przyrody, </a:t>
            </a:r>
            <a:r>
              <a:rPr lang="pl-PL" b="1" dirty="0" smtClean="0">
                <a:solidFill>
                  <a:schemeClr val="tx2">
                    <a:lumMod val="60000"/>
                    <a:lumOff val="40000"/>
                  </a:schemeClr>
                </a:solidFill>
              </a:rPr>
              <a:t>myśli uporządkowane są według struktur </a:t>
            </a:r>
            <a:r>
              <a:rPr lang="pl-PL" dirty="0" smtClean="0"/>
              <a:t>przypominających budową układ krążenia, system nerwowy albo gałęzie drzew czy żyłki w liściach. Tak właśnie myśli mózg. Abyśmy mogli sprawnie się nim posługiwać, </a:t>
            </a:r>
            <a:r>
              <a:rPr lang="pl-PL" dirty="0" smtClean="0">
                <a:solidFill>
                  <a:schemeClr val="tx2">
                    <a:lumMod val="60000"/>
                    <a:lumOff val="40000"/>
                  </a:schemeClr>
                </a:solidFill>
              </a:rPr>
              <a:t>potrzebujemy odpowiedniego narzędzia, </a:t>
            </a:r>
            <a:r>
              <a:rPr lang="pl-PL" dirty="0" smtClean="0"/>
              <a:t>odzwierciedlającego ten naturalny, organiczny  przepływ. Takim właśnie narzędziem </a:t>
            </a:r>
            <a:r>
              <a:rPr lang="pl-PL" b="1" dirty="0" smtClean="0">
                <a:solidFill>
                  <a:schemeClr val="tx2">
                    <a:lumMod val="60000"/>
                    <a:lumOff val="40000"/>
                  </a:schemeClr>
                </a:solidFill>
              </a:rPr>
              <a:t>jest mapa myśli.</a:t>
            </a:r>
            <a:endParaRPr lang="pl-PL" b="1" dirty="0">
              <a:solidFill>
                <a:schemeClr val="tx2">
                  <a:lumMod val="60000"/>
                  <a:lumOff val="4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2071678"/>
          </a:xfrm>
        </p:spPr>
        <p:style>
          <a:lnRef idx="3">
            <a:schemeClr val="lt1"/>
          </a:lnRef>
          <a:fillRef idx="1">
            <a:schemeClr val="accent1"/>
          </a:fillRef>
          <a:effectRef idx="1">
            <a:schemeClr val="accent1"/>
          </a:effectRef>
          <a:fontRef idx="minor">
            <a:schemeClr val="lt1"/>
          </a:fontRef>
        </p:style>
        <p:txBody>
          <a:bodyPr>
            <a:normAutofit/>
          </a:bodyPr>
          <a:lstStyle/>
          <a:p>
            <a:r>
              <a:rPr lang="pl-PL" dirty="0" smtClean="0"/>
              <a:t>  Wady map myśli</a:t>
            </a:r>
            <a:br>
              <a:rPr lang="pl-PL" dirty="0" smtClean="0"/>
            </a:br>
            <a:endParaRPr lang="pl-PL" dirty="0"/>
          </a:p>
        </p:txBody>
      </p:sp>
      <p:sp>
        <p:nvSpPr>
          <p:cNvPr id="5" name="pole tekstowe 4"/>
          <p:cNvSpPr txBox="1"/>
          <p:nvPr/>
        </p:nvSpPr>
        <p:spPr>
          <a:xfrm>
            <a:off x="857224" y="2428868"/>
            <a:ext cx="7643866" cy="3970318"/>
          </a:xfrm>
          <a:prstGeom prst="rect">
            <a:avLst/>
          </a:prstGeom>
          <a:noFill/>
        </p:spPr>
        <p:txBody>
          <a:bodyPr wrap="square" rtlCol="0">
            <a:spAutoFit/>
          </a:bodyPr>
          <a:lstStyle/>
          <a:p>
            <a:pPr marL="342900" indent="-342900">
              <a:buFont typeface="+mj-lt"/>
              <a:buAutoNum type="arabicPeriod"/>
            </a:pPr>
            <a:r>
              <a:rPr lang="pl-PL" dirty="0" smtClean="0"/>
              <a:t>Komputerowo stworzone mapy myśli często są bezosobowe i bardzo ‚sztywne’. Wygląd wielu z nich jest bardzo zbliżony przez co tracą na unikalności i efekt wzbudzenia zainteresowania przez osobę, która ją czyta.</a:t>
            </a:r>
          </a:p>
          <a:p>
            <a:pPr marL="342900" indent="-342900">
              <a:buFont typeface="+mj-lt"/>
              <a:buAutoNum type="arabicPeriod"/>
            </a:pPr>
            <a:endParaRPr lang="pl-PL" dirty="0" smtClean="0"/>
          </a:p>
          <a:p>
            <a:pPr marL="342900" indent="-342900">
              <a:buFont typeface="+mj-lt"/>
              <a:buAutoNum type="arabicPeriod"/>
            </a:pPr>
            <a:r>
              <a:rPr lang="pl-PL" dirty="0" smtClean="0"/>
              <a:t>Ręcznie wykonane mapy myśli są ograniczone pod względem ilości miejsca, które jest dostępne na kartce papieru. Kiedy pracuję nad ręcznie wykonaną mapą myśli zawsze mam tendencje do wciskania informacji tuż obok tych, które wyrysowałem wcześniej na krawędzi kartki.</a:t>
            </a:r>
          </a:p>
          <a:p>
            <a:pPr marL="342900" indent="-342900">
              <a:buFont typeface="+mj-lt"/>
              <a:buAutoNum type="arabicPeriod"/>
            </a:pPr>
            <a:endParaRPr lang="pl-PL" dirty="0" smtClean="0"/>
          </a:p>
          <a:p>
            <a:pPr marL="342900" indent="-342900">
              <a:buFont typeface="+mj-lt"/>
              <a:buAutoNum type="arabicPeriod"/>
            </a:pPr>
            <a:r>
              <a:rPr lang="pl-PL" dirty="0" smtClean="0"/>
              <a:t>Kolejną wadą jest czasochłonność. Narysowanie mapy myśli z obrazami, symbolami i kolorami zajmuje dużą ilość czasu w zależności od tego jak dokładnie tworzysz swoją mapę. W tym samym czasie można by potencjalnie stworzyć kilka komputerowych map myśli.</a:t>
            </a:r>
          </a:p>
          <a:p>
            <a:pPr marL="342900" indent="-342900">
              <a:buFont typeface="+mj-lt"/>
              <a:buAutoNum type="arabicPeriod"/>
            </a:pP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Polecane programy do </a:t>
            </a:r>
            <a:br>
              <a:rPr lang="pl-PL" dirty="0" smtClean="0"/>
            </a:br>
            <a:r>
              <a:rPr lang="pl-PL" dirty="0" smtClean="0"/>
              <a:t>tworzenia map myśli</a:t>
            </a:r>
            <a:endParaRPr lang="pl-PL" dirty="0"/>
          </a:p>
        </p:txBody>
      </p:sp>
      <p:sp>
        <p:nvSpPr>
          <p:cNvPr id="3" name="Symbol zastępczy zawartości 2"/>
          <p:cNvSpPr>
            <a:spLocks noGrp="1"/>
          </p:cNvSpPr>
          <p:nvPr>
            <p:ph idx="1"/>
          </p:nvPr>
        </p:nvSpPr>
        <p:spPr>
          <a:xfrm>
            <a:off x="428596" y="2786058"/>
            <a:ext cx="8229600" cy="2428892"/>
          </a:xfrm>
        </p:spPr>
        <p:style>
          <a:lnRef idx="2">
            <a:schemeClr val="accent1"/>
          </a:lnRef>
          <a:fillRef idx="1">
            <a:schemeClr val="lt1"/>
          </a:fillRef>
          <a:effectRef idx="0">
            <a:schemeClr val="accent1"/>
          </a:effectRef>
          <a:fontRef idx="minor">
            <a:schemeClr val="dk1"/>
          </a:fontRef>
        </p:style>
        <p:txBody>
          <a:bodyPr>
            <a:normAutofit/>
          </a:bodyPr>
          <a:lstStyle/>
          <a:p>
            <a:r>
              <a:rPr lang="pl-PL" dirty="0" smtClean="0"/>
              <a:t>iMindMap opracowany przez Chrisa Griffitsa </a:t>
            </a:r>
          </a:p>
          <a:p>
            <a:pPr>
              <a:buNone/>
            </a:pPr>
            <a:r>
              <a:rPr lang="pl-PL" dirty="0"/>
              <a:t> </a:t>
            </a:r>
            <a:r>
              <a:rPr lang="pl-PL" dirty="0" smtClean="0"/>
              <a:t>    i Ton Buzona</a:t>
            </a:r>
          </a:p>
          <a:p>
            <a:r>
              <a:rPr lang="pl-PL" b="1" dirty="0" smtClean="0">
                <a:solidFill>
                  <a:schemeClr val="tx2">
                    <a:lumMod val="60000"/>
                    <a:lumOff val="40000"/>
                  </a:schemeClr>
                </a:solidFill>
              </a:rPr>
              <a:t>Dowolny program FreeMind</a:t>
            </a:r>
          </a:p>
          <a:p>
            <a:endParaRPr lang="pl-PL" dirty="0" smtClean="0"/>
          </a:p>
          <a:p>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Dziękuję za uwagę</a:t>
            </a:r>
            <a:endParaRPr lang="pl-PL" dirty="0"/>
          </a:p>
        </p:txBody>
      </p:sp>
      <p:sp>
        <p:nvSpPr>
          <p:cNvPr id="3" name="Symbol zastępczy zawartości 2"/>
          <p:cNvSpPr>
            <a:spLocks noGrp="1"/>
          </p:cNvSpPr>
          <p:nvPr>
            <p:ph idx="1"/>
          </p:nvPr>
        </p:nvSpPr>
        <p:spPr>
          <a:xfrm>
            <a:off x="428596" y="2428868"/>
            <a:ext cx="8229600" cy="3286148"/>
          </a:xfrm>
        </p:spPr>
        <p:style>
          <a:lnRef idx="2">
            <a:schemeClr val="accent1"/>
          </a:lnRef>
          <a:fillRef idx="1">
            <a:schemeClr val="lt1"/>
          </a:fillRef>
          <a:effectRef idx="0">
            <a:schemeClr val="accent1"/>
          </a:effectRef>
          <a:fontRef idx="minor">
            <a:schemeClr val="dk1"/>
          </a:fontRef>
        </p:style>
        <p:txBody>
          <a:bodyPr>
            <a:normAutofit/>
          </a:bodyPr>
          <a:lstStyle/>
          <a:p>
            <a:pPr marL="342900" lvl="1" indent="-342900">
              <a:buNone/>
            </a:pPr>
            <a:r>
              <a:rPr lang="pl-PL" b="1" dirty="0" smtClean="0"/>
              <a:t>Metodyka nauczania przedmiotów ogólnokształcących z wykorzystaniem technologii informacyjnej</a:t>
            </a:r>
          </a:p>
          <a:p>
            <a:pPr>
              <a:buNone/>
            </a:pPr>
            <a:endParaRPr lang="pl-PL" dirty="0" smtClean="0"/>
          </a:p>
          <a:p>
            <a:pPr>
              <a:buNone/>
            </a:pPr>
            <a:endParaRPr lang="pl-PL" dirty="0"/>
          </a:p>
          <a:p>
            <a:pPr>
              <a:buNone/>
            </a:pPr>
            <a:r>
              <a:rPr lang="pl-PL" sz="2500" dirty="0" smtClean="0"/>
              <a:t>Maria Urbańczyk</a:t>
            </a:r>
          </a:p>
          <a:p>
            <a:pPr>
              <a:buNone/>
            </a:pPr>
            <a:r>
              <a:rPr lang="pl-PL" sz="2700" b="1" dirty="0" smtClean="0">
                <a:solidFill>
                  <a:schemeClr val="tx2">
                    <a:lumMod val="60000"/>
                    <a:lumOff val="40000"/>
                  </a:schemeClr>
                </a:solidFill>
              </a:rPr>
              <a:t>MCE Nowy Targ Przygotowanie Pedagogiczne 2017</a:t>
            </a:r>
          </a:p>
          <a:p>
            <a:endParaRPr lang="pl-PL" dirty="0" smtClean="0"/>
          </a:p>
          <a:p>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lstStyle/>
          <a:p>
            <a:pPr algn="l"/>
            <a:r>
              <a:rPr lang="pl-PL" dirty="0" smtClean="0"/>
              <a:t>System zapisywania </a:t>
            </a:r>
            <a:br>
              <a:rPr lang="pl-PL" dirty="0" smtClean="0"/>
            </a:br>
            <a:r>
              <a:rPr lang="pl-PL" dirty="0" smtClean="0"/>
              <a:t>informacji:   </a:t>
            </a:r>
            <a:endParaRPr lang="pl-PL" dirty="0"/>
          </a:p>
        </p:txBody>
      </p:sp>
      <p:pic>
        <p:nvPicPr>
          <p:cNvPr id="1027" name="Picture 3"/>
          <p:cNvPicPr>
            <a:picLocks noGrp="1" noChangeAspect="1" noChangeArrowheads="1"/>
          </p:cNvPicPr>
          <p:nvPr>
            <p:ph idx="1"/>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
        <p:nvSpPr>
          <p:cNvPr id="8" name="pole tekstowe 7"/>
          <p:cNvSpPr txBox="1"/>
          <p:nvPr/>
        </p:nvSpPr>
        <p:spPr>
          <a:xfrm>
            <a:off x="214282" y="2857496"/>
            <a:ext cx="8643998" cy="28315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pl-PL" sz="4000" dirty="0" smtClean="0"/>
              <a:t>Myślenie koncepcyjne</a:t>
            </a:r>
          </a:p>
          <a:p>
            <a:pPr>
              <a:buFont typeface="Arial" pitchFamily="34" charset="0"/>
              <a:buChar char="•"/>
            </a:pPr>
            <a:r>
              <a:rPr lang="pl-PL" sz="4000" dirty="0" smtClean="0"/>
              <a:t>Myślenie wielorakie ( skojarzeniowe )</a:t>
            </a:r>
          </a:p>
          <a:p>
            <a:pPr>
              <a:buFont typeface="Arial" pitchFamily="34" charset="0"/>
              <a:buChar char="•"/>
            </a:pPr>
            <a:r>
              <a:rPr lang="pl-PL" sz="4000" dirty="0" smtClean="0"/>
              <a:t>Myślenie integrujące ( holistyczne )</a:t>
            </a:r>
          </a:p>
          <a:p>
            <a:pPr>
              <a:buFont typeface="Arial" pitchFamily="34" charset="0"/>
              <a:buChar char="•"/>
            </a:pPr>
            <a:r>
              <a:rPr lang="pl-PL" sz="4000" dirty="0" smtClean="0"/>
              <a:t>Myślenie międzypołączeniowe</a:t>
            </a:r>
          </a:p>
          <a:p>
            <a:pPr>
              <a:buFont typeface="Arial" pitchFamily="34" charset="0"/>
              <a:buChar char="•"/>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lstStyle/>
          <a:p>
            <a:r>
              <a:rPr lang="pl-PL" dirty="0" smtClean="0"/>
              <a:t>SYNERGIA </a:t>
            </a:r>
            <a:endParaRPr lang="pl-PL" dirty="0"/>
          </a:p>
        </p:txBody>
      </p:sp>
      <p:pic>
        <p:nvPicPr>
          <p:cNvPr id="2051" name="Picture 3"/>
          <p:cNvPicPr>
            <a:picLocks noGrp="1" noChangeAspect="1" noChangeArrowheads="1"/>
          </p:cNvPicPr>
          <p:nvPr>
            <p:ph idx="1"/>
          </p:nvPr>
        </p:nvPicPr>
        <p:blipFill>
          <a:blip r:embed="rId2"/>
          <a:srcRect/>
          <a:stretch>
            <a:fillRect/>
          </a:stretch>
        </p:blipFill>
        <p:spPr bwMode="auto">
          <a:xfrm>
            <a:off x="6357950" y="1"/>
            <a:ext cx="2786050" cy="2057034"/>
          </a:xfrm>
          <a:prstGeom prst="rect">
            <a:avLst/>
          </a:prstGeom>
          <a:noFill/>
          <a:ln w="9525">
            <a:noFill/>
            <a:miter lim="800000"/>
            <a:headEnd/>
            <a:tailEnd/>
          </a:ln>
          <a:effectLst/>
        </p:spPr>
      </p:pic>
      <p:sp>
        <p:nvSpPr>
          <p:cNvPr id="6" name="pole tekstowe 5"/>
          <p:cNvSpPr txBox="1"/>
          <p:nvPr/>
        </p:nvSpPr>
        <p:spPr>
          <a:xfrm>
            <a:off x="0" y="2357430"/>
            <a:ext cx="9144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2000" dirty="0" smtClean="0"/>
              <a:t>Notując informacje w formie map myśli, wykorzystujesz potencjał zarówno prawej półkuli </a:t>
            </a:r>
            <a:endParaRPr lang="pl-PL" sz="2000" dirty="0"/>
          </a:p>
        </p:txBody>
      </p:sp>
      <p:pic>
        <p:nvPicPr>
          <p:cNvPr id="2052" name="Picture 4"/>
          <p:cNvPicPr>
            <a:picLocks noChangeAspect="1" noChangeArrowheads="1"/>
          </p:cNvPicPr>
          <p:nvPr/>
        </p:nvPicPr>
        <p:blipFill>
          <a:blip r:embed="rId3"/>
          <a:srcRect/>
          <a:stretch>
            <a:fillRect/>
          </a:stretch>
        </p:blipFill>
        <p:spPr bwMode="auto">
          <a:xfrm>
            <a:off x="2500298" y="3214686"/>
            <a:ext cx="3576632" cy="294149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214555"/>
            <a:ext cx="8229600" cy="1143008"/>
          </a:xfrm>
        </p:spPr>
        <p:style>
          <a:lnRef idx="2">
            <a:schemeClr val="accent1"/>
          </a:lnRef>
          <a:fillRef idx="1">
            <a:schemeClr val="lt1"/>
          </a:fillRef>
          <a:effectRef idx="0">
            <a:schemeClr val="accent1"/>
          </a:effectRef>
          <a:fontRef idx="minor">
            <a:schemeClr val="dk1"/>
          </a:fontRef>
        </p:style>
        <p:txBody>
          <a:bodyPr/>
          <a:lstStyle/>
          <a:p>
            <a:pPr>
              <a:buNone/>
            </a:pPr>
            <a:r>
              <a:rPr lang="pl-PL" dirty="0" smtClean="0"/>
              <a:t>jak i lewej półkuli mózgu, dzięki temu zwiększa się poziom koncentracji na temacie</a:t>
            </a:r>
            <a:endParaRPr lang="pl-PL" dirty="0"/>
          </a:p>
        </p:txBody>
      </p:sp>
      <p:sp>
        <p:nvSpPr>
          <p:cNvPr id="4" name="Tytuł 1"/>
          <p:cNvSpPr>
            <a:spLocks noGrp="1"/>
          </p:cNvSpPr>
          <p:nvPr>
            <p:ph type="title"/>
          </p:nvPr>
        </p:nvSpPr>
        <p:spPr>
          <a:xfrm>
            <a:off x="0" y="0"/>
            <a:ext cx="8686800" cy="2000240"/>
          </a:xfrm>
        </p:spPr>
        <p:style>
          <a:lnRef idx="3">
            <a:schemeClr val="lt1"/>
          </a:lnRef>
          <a:fillRef idx="1">
            <a:schemeClr val="accent1"/>
          </a:fillRef>
          <a:effectRef idx="1">
            <a:schemeClr val="accent1"/>
          </a:effectRef>
          <a:fontRef idx="minor">
            <a:schemeClr val="lt1"/>
          </a:fontRef>
        </p:style>
        <p:txBody>
          <a:bodyPr/>
          <a:lstStyle/>
          <a:p>
            <a:r>
              <a:rPr lang="pl-PL" dirty="0" smtClean="0"/>
              <a:t>SYNERGIA </a:t>
            </a:r>
            <a:endParaRPr lang="pl-PL" dirty="0"/>
          </a:p>
        </p:txBody>
      </p:sp>
      <p:pic>
        <p:nvPicPr>
          <p:cNvPr id="5" name="Picture 3"/>
          <p:cNvPicPr>
            <a:picLocks noChangeAspect="1" noChangeArrowheads="1"/>
          </p:cNvPicPr>
          <p:nvPr/>
        </p:nvPicPr>
        <p:blipFill>
          <a:blip r:embed="rId2"/>
          <a:srcRect/>
          <a:stretch>
            <a:fillRect/>
          </a:stretch>
        </p:blipFill>
        <p:spPr bwMode="auto">
          <a:xfrm>
            <a:off x="6357950" y="1"/>
            <a:ext cx="2786050" cy="20002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571736" y="3571876"/>
            <a:ext cx="3633783" cy="277409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sz="3500" dirty="0" smtClean="0"/>
              <a:t>    Całościowy obraz tematu</a:t>
            </a:r>
            <a:endParaRPr lang="pl-PL" sz="3500" dirty="0"/>
          </a:p>
        </p:txBody>
      </p:sp>
      <p:sp>
        <p:nvSpPr>
          <p:cNvPr id="3" name="Symbol zastępczy zawartości 2"/>
          <p:cNvSpPr>
            <a:spLocks noGrp="1"/>
          </p:cNvSpPr>
          <p:nvPr>
            <p:ph idx="1"/>
          </p:nvPr>
        </p:nvSpPr>
        <p:spPr>
          <a:xfrm>
            <a:off x="571472" y="2857497"/>
            <a:ext cx="7901014" cy="2214578"/>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pl-PL" sz="3500" dirty="0" smtClean="0"/>
              <a:t>   Mapa myśli daje całościowy obraz tematu, pozwalający kategoryzować         i grupować poszczególne koncepcje</a:t>
            </a:r>
            <a:endParaRPr lang="pl-PL" sz="3500" dirty="0"/>
          </a:p>
        </p:txBody>
      </p:sp>
      <p:pic>
        <p:nvPicPr>
          <p:cNvPr id="4098"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lstStyle/>
          <a:p>
            <a:pPr algn="l"/>
            <a:r>
              <a:rPr lang="pl-PL" sz="3500" dirty="0" smtClean="0"/>
              <a:t>                Mapa myśli </a:t>
            </a:r>
            <a:br>
              <a:rPr lang="pl-PL" sz="3500" dirty="0" smtClean="0"/>
            </a:br>
            <a:r>
              <a:rPr lang="pl-PL" sz="3500" dirty="0" smtClean="0"/>
              <a:t>                pomaga też w: </a:t>
            </a:r>
            <a:endParaRPr lang="pl-PL" sz="3500" dirty="0"/>
          </a:p>
        </p:txBody>
      </p:sp>
      <p:sp>
        <p:nvSpPr>
          <p:cNvPr id="3" name="Symbol zastępczy zawartości 2"/>
          <p:cNvSpPr>
            <a:spLocks noGrp="1"/>
          </p:cNvSpPr>
          <p:nvPr>
            <p:ph idx="1"/>
          </p:nvPr>
        </p:nvSpPr>
        <p:spPr>
          <a:xfrm>
            <a:off x="457200" y="2714621"/>
            <a:ext cx="8229600" cy="2500329"/>
          </a:xfrm>
        </p:spPr>
        <p:style>
          <a:lnRef idx="2">
            <a:schemeClr val="accent1"/>
          </a:lnRef>
          <a:fillRef idx="1">
            <a:schemeClr val="lt1"/>
          </a:fillRef>
          <a:effectRef idx="0">
            <a:schemeClr val="accent1"/>
          </a:effectRef>
          <a:fontRef idx="minor">
            <a:schemeClr val="dk1"/>
          </a:fontRef>
        </p:style>
        <p:txBody>
          <a:bodyPr/>
          <a:lstStyle/>
          <a:p>
            <a:r>
              <a:rPr lang="pl-PL" dirty="0" smtClean="0"/>
              <a:t>analizie i rozwiązywania problemów</a:t>
            </a:r>
          </a:p>
          <a:p>
            <a:r>
              <a:rPr lang="pl-PL" dirty="0" smtClean="0"/>
              <a:t>zarządzaniu czasem</a:t>
            </a:r>
          </a:p>
          <a:p>
            <a:r>
              <a:rPr lang="pl-PL" dirty="0" smtClean="0"/>
              <a:t>precyzowaniu i planowaniu celów </a:t>
            </a:r>
          </a:p>
          <a:p>
            <a:r>
              <a:rPr lang="pl-PL" dirty="0" smtClean="0"/>
              <a:t>negocjacjach</a:t>
            </a:r>
          </a:p>
          <a:p>
            <a:endParaRPr lang="pl-PL" dirty="0"/>
          </a:p>
        </p:txBody>
      </p:sp>
      <p:pic>
        <p:nvPicPr>
          <p:cNvPr id="5122"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lstStyle/>
          <a:p>
            <a:pPr algn="l"/>
            <a:r>
              <a:rPr lang="pl-PL" sz="3500" dirty="0" smtClean="0"/>
              <a:t>                Mapa myśli </a:t>
            </a:r>
            <a:br>
              <a:rPr lang="pl-PL" sz="3500" dirty="0" smtClean="0"/>
            </a:br>
            <a:r>
              <a:rPr lang="pl-PL" sz="3500" dirty="0" smtClean="0"/>
              <a:t>                pomaga też w: </a:t>
            </a:r>
            <a:endParaRPr lang="pl-PL" sz="3500" dirty="0"/>
          </a:p>
        </p:txBody>
      </p:sp>
      <p:sp>
        <p:nvSpPr>
          <p:cNvPr id="3" name="Symbol zastępczy zawartości 2"/>
          <p:cNvSpPr>
            <a:spLocks noGrp="1"/>
          </p:cNvSpPr>
          <p:nvPr>
            <p:ph idx="1"/>
          </p:nvPr>
        </p:nvSpPr>
        <p:spPr>
          <a:xfrm>
            <a:off x="457200" y="2714621"/>
            <a:ext cx="8229600" cy="2500329"/>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pl-PL" dirty="0" smtClean="0"/>
              <a:t>kreatywności indywidualnej i w pracy zespołowej</a:t>
            </a:r>
          </a:p>
          <a:p>
            <a:r>
              <a:rPr lang="pl-PL" dirty="0" smtClean="0"/>
              <a:t>podejmowaniu decyzji</a:t>
            </a:r>
          </a:p>
          <a:p>
            <a:r>
              <a:rPr lang="pl-PL" dirty="0" smtClean="0"/>
              <a:t>przygotowaniu referatów i przemówień</a:t>
            </a:r>
          </a:p>
          <a:p>
            <a:r>
              <a:rPr lang="pl-PL" dirty="0" smtClean="0"/>
              <a:t>przygotowaniu prezentacji i spotkań</a:t>
            </a:r>
          </a:p>
          <a:p>
            <a:endParaRPr lang="pl-PL" dirty="0"/>
          </a:p>
        </p:txBody>
      </p:sp>
      <p:pic>
        <p:nvPicPr>
          <p:cNvPr id="5122"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686800" cy="2071678"/>
          </a:xfrm>
        </p:spPr>
        <p:style>
          <a:lnRef idx="3">
            <a:schemeClr val="lt1"/>
          </a:lnRef>
          <a:fillRef idx="1">
            <a:schemeClr val="accent1"/>
          </a:fillRef>
          <a:effectRef idx="1">
            <a:schemeClr val="accent1"/>
          </a:effectRef>
          <a:fontRef idx="minor">
            <a:schemeClr val="lt1"/>
          </a:fontRef>
        </p:style>
        <p:txBody>
          <a:bodyPr>
            <a:normAutofit/>
          </a:bodyPr>
          <a:lstStyle/>
          <a:p>
            <a:pPr algn="l"/>
            <a:r>
              <a:rPr lang="pl-PL" dirty="0" smtClean="0"/>
              <a:t>   Zasady tworzenia </a:t>
            </a:r>
            <a:br>
              <a:rPr lang="pl-PL" dirty="0" smtClean="0"/>
            </a:br>
            <a:r>
              <a:rPr lang="pl-PL" dirty="0" smtClean="0"/>
              <a:t>   mapy myśli: </a:t>
            </a:r>
            <a:endParaRPr lang="pl-PL" dirty="0"/>
          </a:p>
        </p:txBody>
      </p:sp>
      <p:sp>
        <p:nvSpPr>
          <p:cNvPr id="3" name="Symbol zastępczy zawartości 2"/>
          <p:cNvSpPr>
            <a:spLocks noGrp="1"/>
          </p:cNvSpPr>
          <p:nvPr>
            <p:ph idx="1"/>
          </p:nvPr>
        </p:nvSpPr>
        <p:spPr>
          <a:xfrm>
            <a:off x="457200" y="2571745"/>
            <a:ext cx="8229600" cy="1214446"/>
          </a:xfrm>
        </p:spPr>
        <p:style>
          <a:lnRef idx="2">
            <a:schemeClr val="accent1"/>
          </a:lnRef>
          <a:fillRef idx="1">
            <a:schemeClr val="lt1"/>
          </a:fillRef>
          <a:effectRef idx="0">
            <a:schemeClr val="accent1"/>
          </a:effectRef>
          <a:fontRef idx="minor">
            <a:schemeClr val="dk1"/>
          </a:fontRef>
        </p:style>
        <p:txBody>
          <a:bodyPr/>
          <a:lstStyle/>
          <a:p>
            <a:r>
              <a:rPr lang="pl-PL" dirty="0" smtClean="0"/>
              <a:t>notuj na czystej kartce papieru ułożonej poziomo, najlepiej duże kartki minimum A3 </a:t>
            </a:r>
            <a:endParaRPr lang="pl-PL" dirty="0"/>
          </a:p>
        </p:txBody>
      </p:sp>
      <p:pic>
        <p:nvPicPr>
          <p:cNvPr id="6146" name="Picture 2"/>
          <p:cNvPicPr>
            <a:picLocks noChangeAspect="1" noChangeArrowheads="1"/>
          </p:cNvPicPr>
          <p:nvPr/>
        </p:nvPicPr>
        <p:blipFill>
          <a:blip r:embed="rId2"/>
          <a:srcRect/>
          <a:stretch>
            <a:fillRect/>
          </a:stretch>
        </p:blipFill>
        <p:spPr bwMode="auto">
          <a:xfrm>
            <a:off x="5629275" y="0"/>
            <a:ext cx="3514725" cy="20764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2071670" y="3857628"/>
            <a:ext cx="4038607" cy="2861207"/>
          </a:xfrm>
          <a:prstGeom prst="rect">
            <a:avLst/>
          </a:prstGeom>
          <a:noFill/>
          <a:ln w="9525">
            <a:noFill/>
            <a:miter lim="800000"/>
            <a:headEnd/>
            <a:tailEnd/>
          </a:ln>
          <a:effectLst/>
        </p:spPr>
      </p:pic>
      <p:cxnSp>
        <p:nvCxnSpPr>
          <p:cNvPr id="9" name="Łącznik prosty 8"/>
          <p:cNvCxnSpPr/>
          <p:nvPr/>
        </p:nvCxnSpPr>
        <p:spPr>
          <a:xfrm rot="5400000">
            <a:off x="4000496" y="4286256"/>
            <a:ext cx="2357454" cy="16430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Łącznik prosty 10"/>
          <p:cNvCxnSpPr/>
          <p:nvPr/>
        </p:nvCxnSpPr>
        <p:spPr>
          <a:xfrm rot="16200000" flipH="1">
            <a:off x="4000496" y="4286256"/>
            <a:ext cx="2428892" cy="17145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122</TotalTime>
  <Words>541</Words>
  <Application>Microsoft Office PowerPoint</Application>
  <PresentationFormat>Pokaz na ekranie (4:3)</PresentationFormat>
  <Paragraphs>70</Paragraphs>
  <Slides>22</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22</vt:i4>
      </vt:variant>
    </vt:vector>
  </HeadingPairs>
  <TitlesOfParts>
    <vt:vector size="25" baseType="lpstr">
      <vt:lpstr>Arial</vt:lpstr>
      <vt:lpstr>Calibri</vt:lpstr>
      <vt:lpstr>Motyw pakietu Office</vt:lpstr>
      <vt:lpstr>NOWOCZESNE METODY NAUCZANIA </vt:lpstr>
      <vt:lpstr>Twórca- Tony Buzan</vt:lpstr>
      <vt:lpstr>System zapisywania  informacji:   </vt:lpstr>
      <vt:lpstr>SYNERGIA </vt:lpstr>
      <vt:lpstr>SYNERGIA </vt:lpstr>
      <vt:lpstr>    Całościowy obraz tematu</vt:lpstr>
      <vt:lpstr>                Mapa myśli                  pomaga też w: </vt:lpstr>
      <vt:lpstr>                Mapa myśli                  pomaga też w: </vt:lpstr>
      <vt:lpstr>   Zasady tworzenia     mapy myśli: </vt:lpstr>
      <vt:lpstr>   Zasady tworzenia     mapy myśli: </vt:lpstr>
      <vt:lpstr>   Zasady tworzenia     mapy myśli: </vt:lpstr>
      <vt:lpstr>   Zasady tworzenia     mapy myśli: </vt:lpstr>
      <vt:lpstr>   Zasady tworzenia     mapy myśli: </vt:lpstr>
      <vt:lpstr>   Zasady tworzenia     mapy myśli: </vt:lpstr>
      <vt:lpstr>   Zasady tworzenia     mapy myśli: </vt:lpstr>
      <vt:lpstr>   Zasady tworzenia     mapy myśli: </vt:lpstr>
      <vt:lpstr>   Efekt końcowy </vt:lpstr>
      <vt:lpstr>   Końcowe wskazania</vt:lpstr>
      <vt:lpstr>  Cztery  główne zalety map myśli </vt:lpstr>
      <vt:lpstr>  Wady map myśli </vt:lpstr>
      <vt:lpstr>Polecane programy do  tworzenia map myśli</vt:lpstr>
      <vt:lpstr>   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NOWOCZESNE METODY NAUCZANIA</dc:title>
  <dc:creator>GU</dc:creator>
  <cp:lastModifiedBy>Ada</cp:lastModifiedBy>
  <cp:revision>20</cp:revision>
  <dcterms:created xsi:type="dcterms:W3CDTF">2017-06-09T07:59:01Z</dcterms:created>
  <dcterms:modified xsi:type="dcterms:W3CDTF">2021-03-03T13:58:17Z</dcterms:modified>
</cp:coreProperties>
</file>