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2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Znalezione obrazy dla zapytania neurodydaktyka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755576" y="0"/>
            <a:ext cx="770485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2755776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chemeClr val="tx1"/>
                </a:solidFill>
              </a:rPr>
              <a:t>NEURODYDAKTYKA I JEJ ZNACZENIE W PROCESIE NAUCZANIA, UCZENIA SIĘ</a:t>
            </a:r>
            <a:endParaRPr lang="pl-PL" sz="4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47864" y="5373216"/>
            <a:ext cx="5643736" cy="7069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Opracował: Szczepan Cypara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PROCES UCZENIA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38752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dirty="0" smtClean="0"/>
              <a:t>Poprzez proces uczenia tworzą się połączenia synaptyczne, których efektem są zdobyte umiejętności i pozyskana wiedza. Każdy neuron ma tysiące dendrytów, które odbierają informacje z innych neuronów. Uczenie się powoduje rozrost dendrytów.</a:t>
            </a:r>
            <a:endParaRPr lang="pl-PL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9792" y="3789040"/>
            <a:ext cx="3928418" cy="28570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UCZENIE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68761"/>
            <a:ext cx="8686800" cy="2808312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Badania dowodzą iż </a:t>
            </a:r>
            <a:r>
              <a:rPr lang="pl-PL" altLang="pl-PL" dirty="0" smtClean="0"/>
              <a:t>około 50% </a:t>
            </a:r>
            <a:r>
              <a:rPr lang="pl-PL" altLang="pl-PL" dirty="0" smtClean="0"/>
              <a:t>zdolności </a:t>
            </a:r>
            <a:r>
              <a:rPr lang="pl-PL" altLang="pl-PL" dirty="0" smtClean="0"/>
              <a:t>uczenia się rozwija się do czwartego roku życia, a dalsze 30 % przed ukończeniem ósmego</a:t>
            </a:r>
            <a:r>
              <a:rPr lang="pl-PL" altLang="pl-PL" dirty="0" smtClean="0"/>
              <a:t>. Po ukończeniu dziesiątego roku życia dendryty, które nie wytworzyły połączeń obumierają.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NEURONY LUSTRZANE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Zostały </a:t>
            </a:r>
            <a:r>
              <a:rPr lang="pl-PL" dirty="0" smtClean="0"/>
              <a:t>odkryte zostały na przełomie lat </a:t>
            </a:r>
            <a:r>
              <a:rPr lang="pl-PL" dirty="0" smtClean="0"/>
              <a:t>80. </a:t>
            </a:r>
            <a:r>
              <a:rPr lang="pl-PL" dirty="0" smtClean="0"/>
              <a:t>i </a:t>
            </a:r>
            <a:r>
              <a:rPr lang="pl-PL" dirty="0" smtClean="0"/>
              <a:t>90. </a:t>
            </a:r>
            <a:r>
              <a:rPr lang="pl-PL" dirty="0" smtClean="0"/>
              <a:t>przez włoskich </a:t>
            </a:r>
            <a:r>
              <a:rPr lang="pl-PL" dirty="0" smtClean="0"/>
              <a:t>naukowców. </a:t>
            </a:r>
            <a:r>
              <a:rPr lang="pl-PL" dirty="0" smtClean="0"/>
              <a:t>Z</a:t>
            </a:r>
            <a:r>
              <a:rPr lang="pl-PL" dirty="0" smtClean="0"/>
              <a:t>rewolucjonizowały </a:t>
            </a:r>
            <a:r>
              <a:rPr lang="pl-PL" dirty="0" smtClean="0"/>
              <a:t>poglądy na temat generacji ludzkich </a:t>
            </a:r>
            <a:r>
              <a:rPr lang="pl-PL" dirty="0" smtClean="0"/>
              <a:t>zachowań. Są to komórki, </a:t>
            </a:r>
            <a:r>
              <a:rPr lang="pl-PL" dirty="0" smtClean="0"/>
              <a:t>które odzwierciedlają cudze działania, intencje i </a:t>
            </a:r>
            <a:r>
              <a:rPr lang="pl-PL" dirty="0" smtClean="0"/>
              <a:t>emocje. Umożliwiają porozumiewanie się i uczenie.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NEURONY LUSTRZANE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8245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Na podstawie wiedzy zdobytej o neuronach lustrzanych można powiedzieć że proces uczenia opiera się na:</a:t>
            </a:r>
          </a:p>
          <a:p>
            <a:r>
              <a:rPr lang="pl-PL" dirty="0" smtClean="0"/>
              <a:t>n</a:t>
            </a:r>
            <a:r>
              <a:rPr lang="pl-PL" dirty="0" smtClean="0"/>
              <a:t>aśladowaniu,</a:t>
            </a:r>
          </a:p>
          <a:p>
            <a:r>
              <a:rPr lang="pl-PL" dirty="0" smtClean="0"/>
              <a:t>o</a:t>
            </a:r>
            <a:r>
              <a:rPr lang="pl-PL" dirty="0" smtClean="0"/>
              <a:t>bserwacji  dorosłych, którzy dostarczają wzorców,</a:t>
            </a:r>
          </a:p>
          <a:p>
            <a:r>
              <a:rPr lang="pl-PL" dirty="0" smtClean="0"/>
              <a:t>s</a:t>
            </a:r>
            <a:r>
              <a:rPr lang="pl-PL" dirty="0" smtClean="0"/>
              <a:t>amodzielnym wykonywaniu zadań i szukaniu własnej drogi.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To nauka aktywna, oparta na uczestniczeniu, doświadczaniu i działaniu. </a:t>
            </a:r>
            <a:endParaRPr lang="pl-PL" sz="3600" dirty="0"/>
          </a:p>
        </p:txBody>
      </p:sp>
      <p:pic>
        <p:nvPicPr>
          <p:cNvPr id="22530" name="Picture 2" descr="Znalezione obrazy dla zapytania ekspery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71" y="2780928"/>
            <a:ext cx="8508019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686800" cy="3026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altLang="pl-PL" sz="3600" dirty="0" smtClean="0"/>
              <a:t>Młody człowiek sam </a:t>
            </a:r>
            <a:r>
              <a:rPr lang="pl-PL" altLang="pl-PL" sz="3600" dirty="0" smtClean="0"/>
              <a:t>odkrywa prawdy i fakty. Nie </a:t>
            </a:r>
            <a:r>
              <a:rPr lang="pl-PL" altLang="pl-PL" sz="3600" dirty="0" smtClean="0"/>
              <a:t>należy podawać mu </a:t>
            </a:r>
            <a:r>
              <a:rPr lang="pl-PL" altLang="pl-PL" sz="3600" dirty="0" smtClean="0"/>
              <a:t>gotowej wiedzy do zapamiętywania, lecz </a:t>
            </a:r>
            <a:r>
              <a:rPr lang="pl-PL" altLang="pl-PL" sz="3600" dirty="0" smtClean="0"/>
              <a:t>starać </a:t>
            </a:r>
            <a:r>
              <a:rPr lang="pl-PL" altLang="pl-PL" sz="3600" dirty="0" smtClean="0"/>
              <a:t>się stwarzać takie sytuacje, w których </a:t>
            </a:r>
            <a:r>
              <a:rPr lang="pl-PL" altLang="pl-PL" sz="3600" dirty="0" smtClean="0"/>
              <a:t>sam </a:t>
            </a:r>
            <a:r>
              <a:rPr lang="pl-PL" altLang="pl-PL" sz="3600" dirty="0" smtClean="0"/>
              <a:t>się czegoś </a:t>
            </a:r>
            <a:r>
              <a:rPr lang="pl-PL" altLang="pl-PL" sz="3600" dirty="0" smtClean="0"/>
              <a:t> nauczy.</a:t>
            </a:r>
            <a:endParaRPr lang="pl-PL" altLang="pl-PL" sz="3600" dirty="0" smtClean="0"/>
          </a:p>
          <a:p>
            <a:pPr algn="ctr">
              <a:buNone/>
            </a:pPr>
            <a:endParaRPr lang="pl-PL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pPr algn="ctr">
              <a:buNone/>
            </a:pPr>
            <a:r>
              <a:rPr lang="pl-PL" altLang="pl-PL" sz="3600" dirty="0" smtClean="0"/>
              <a:t>Uczenie się poprzez </a:t>
            </a:r>
            <a:r>
              <a:rPr lang="pl-PL" altLang="pl-PL" sz="3600" dirty="0" smtClean="0"/>
              <a:t>siedzenie i słuchanie jest </a:t>
            </a:r>
            <a:r>
              <a:rPr lang="pl-PL" altLang="pl-PL" sz="3600" dirty="0" smtClean="0"/>
              <a:t>nieefektywne. Sprawia</a:t>
            </a:r>
            <a:r>
              <a:rPr lang="pl-PL" altLang="pl-PL" sz="3600" dirty="0" smtClean="0"/>
              <a:t>, że mózg jest stymulowany w niewielkim stopniu, </a:t>
            </a:r>
            <a:r>
              <a:rPr lang="pl-PL" altLang="pl-PL" sz="3600" dirty="0" smtClean="0"/>
              <a:t>a to prowadzi </a:t>
            </a:r>
            <a:r>
              <a:rPr lang="pl-PL" altLang="pl-PL" sz="3600" dirty="0" smtClean="0"/>
              <a:t>do zaniku połączeń między </a:t>
            </a:r>
            <a:r>
              <a:rPr lang="pl-PL" altLang="pl-PL" sz="3600" dirty="0" smtClean="0"/>
              <a:t>neuronami. </a:t>
            </a:r>
            <a:endParaRPr lang="pl-PL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Najefektywniejsza jest nauka wszystkimi zmysłami.</a:t>
            </a:r>
            <a:endParaRPr lang="pl-PL" sz="3600" dirty="0"/>
          </a:p>
        </p:txBody>
      </p:sp>
      <p:pic>
        <p:nvPicPr>
          <p:cNvPr id="28674" name="Picture 2" descr="Znalezione obrazy dla zapytania nauka wszystkimi zmysła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592288" cy="3893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88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Ponadto gdy nauka jest dobrowolna pozwala szybciej przyswajać wiedzę. Każdy lepiej zapamiętuje informacje          z zakresu wiedzy, która go interesuje.</a:t>
            </a:r>
            <a:endParaRPr lang="pl-PL" sz="3600" dirty="0"/>
          </a:p>
        </p:txBody>
      </p:sp>
      <p:pic>
        <p:nvPicPr>
          <p:cNvPr id="31746" name="Picture 2" descr="Znalezione obrazy dla zapytania nauka wszystkimi zmysła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861048"/>
            <a:ext cx="4104456" cy="2729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NAUKA zgodna z naturą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Kluczową rolę w procesie uczenia odgrywa rozumienie. B</a:t>
            </a:r>
            <a:r>
              <a:rPr lang="pl-PL" altLang="pl-PL" sz="3600" dirty="0" smtClean="0"/>
              <a:t>ez </a:t>
            </a:r>
            <a:r>
              <a:rPr lang="pl-PL" altLang="pl-PL" sz="3600" dirty="0" smtClean="0"/>
              <a:t>tego mózg nie może stworzyć połączeń między poszczególnymi informacjami. Dzięki rozumieniu uczniowie potrafią wykorzystać zdobytą wiedzę także w innych sytuacjach. </a:t>
            </a:r>
            <a:endParaRPr lang="pl-P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NEURODYDAKTYKA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dirty="0" smtClean="0"/>
              <a:t>Pojęcie to stworzył w połowie lat 80. XX w. niemiecki dydaktyk matematyki </a:t>
            </a:r>
            <a:r>
              <a:rPr lang="pl-PL" sz="3600" dirty="0" smtClean="0"/>
              <a:t>Gerhard </a:t>
            </a:r>
            <a:r>
              <a:rPr lang="pl-PL" sz="3600" dirty="0" err="1" smtClean="0"/>
              <a:t>Preiß</a:t>
            </a:r>
            <a:r>
              <a:rPr lang="pl-PL" sz="3600" dirty="0" smtClean="0"/>
              <a:t>. </a:t>
            </a:r>
            <a:r>
              <a:rPr lang="pl-PL" sz="3600" dirty="0" smtClean="0"/>
              <a:t>W </a:t>
            </a:r>
            <a:r>
              <a:rPr lang="pl-PL" sz="3600" dirty="0" smtClean="0"/>
              <a:t>języku angielskim </a:t>
            </a:r>
            <a:r>
              <a:rPr lang="pl-PL" sz="3600" dirty="0" smtClean="0"/>
              <a:t>funkcjonują raczej pojęcia: „</a:t>
            </a:r>
            <a:r>
              <a:rPr lang="pl-PL" sz="3600" dirty="0" err="1" smtClean="0"/>
              <a:t>brain</a:t>
            </a:r>
            <a:r>
              <a:rPr lang="pl-PL" sz="3600" dirty="0" smtClean="0"/>
              <a:t> </a:t>
            </a:r>
            <a:r>
              <a:rPr lang="pl-PL" sz="3600" dirty="0" err="1" smtClean="0"/>
              <a:t>friendly</a:t>
            </a:r>
            <a:r>
              <a:rPr lang="pl-PL" sz="3600" dirty="0" smtClean="0"/>
              <a:t> learning” </a:t>
            </a:r>
            <a:r>
              <a:rPr lang="pl-PL" sz="3600" dirty="0" smtClean="0"/>
              <a:t>      i „</a:t>
            </a:r>
            <a:r>
              <a:rPr lang="pl-PL" sz="3600" dirty="0" err="1" smtClean="0"/>
              <a:t>brain</a:t>
            </a:r>
            <a:r>
              <a:rPr lang="pl-PL" sz="3600" dirty="0" smtClean="0"/>
              <a:t> </a:t>
            </a:r>
            <a:r>
              <a:rPr lang="pl-PL" sz="3600" dirty="0" err="1" smtClean="0"/>
              <a:t>compatible</a:t>
            </a:r>
            <a:r>
              <a:rPr lang="pl-PL" sz="3600" dirty="0" smtClean="0"/>
              <a:t> learning</a:t>
            </a:r>
            <a:r>
              <a:rPr lang="pl-PL" sz="3600" dirty="0" smtClean="0"/>
              <a:t>”. W Polsce </a:t>
            </a:r>
            <a:r>
              <a:rPr lang="pl-PL" sz="3600" dirty="0" smtClean="0"/>
              <a:t>natomiast termin </a:t>
            </a:r>
            <a:r>
              <a:rPr lang="pl-PL" sz="3600" dirty="0" smtClean="0"/>
              <a:t>„</a:t>
            </a:r>
            <a:r>
              <a:rPr lang="pl-PL" sz="3600" dirty="0" err="1" smtClean="0"/>
              <a:t>neurodydaktyka</a:t>
            </a:r>
            <a:r>
              <a:rPr lang="pl-PL" sz="3600" dirty="0" smtClean="0"/>
              <a:t>” staje się coraz popularniejszy i </a:t>
            </a:r>
            <a:r>
              <a:rPr lang="pl-PL" sz="3600" dirty="0" smtClean="0"/>
              <a:t>funkcjonuje zarówno </a:t>
            </a:r>
            <a:r>
              <a:rPr lang="pl-PL" sz="3600" dirty="0" smtClean="0"/>
              <a:t>w literaturze fachowej, jak </a:t>
            </a:r>
            <a:r>
              <a:rPr lang="pl-PL" sz="3600" dirty="0" smtClean="0"/>
              <a:t>            i  popularnonaukowej</a:t>
            </a:r>
            <a:r>
              <a:rPr lang="pl-PL" sz="3600" dirty="0" smtClean="0"/>
              <a:t>.</a:t>
            </a:r>
            <a:endParaRPr lang="pl-PL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DOMINACJA PÓŁKUL MÓZGOWYCH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altLang="pl-PL" sz="3600" dirty="0" smtClean="0"/>
              <a:t>Lewa </a:t>
            </a:r>
            <a:r>
              <a:rPr lang="pl-PL" altLang="pl-PL" sz="3600" dirty="0" smtClean="0"/>
              <a:t>półkula, </a:t>
            </a:r>
            <a:r>
              <a:rPr lang="pl-PL" altLang="pl-PL" sz="3600" dirty="0" smtClean="0"/>
              <a:t>nazywana </a:t>
            </a:r>
            <a:r>
              <a:rPr lang="pl-PL" altLang="pl-PL" sz="3600" dirty="0" smtClean="0"/>
              <a:t>logiczną, jest </a:t>
            </a:r>
            <a:r>
              <a:rPr lang="pl-PL" altLang="pl-PL" sz="3600" dirty="0" smtClean="0"/>
              <a:t>odpowiedzialna za myślenie logiczno-racjonalne, liczby, mowę, itp. Przetwarza </a:t>
            </a:r>
            <a:r>
              <a:rPr lang="pl-PL" altLang="pl-PL" sz="3600" dirty="0" smtClean="0"/>
              <a:t>dane </a:t>
            </a:r>
            <a:r>
              <a:rPr lang="pl-PL" altLang="pl-PL" sz="3600" dirty="0" smtClean="0"/>
              <a:t>w sposób symboliczny w formie liter, cyfr, słów. Pomaga </a:t>
            </a:r>
            <a:r>
              <a:rPr lang="pl-PL" altLang="pl-PL" sz="3600" dirty="0" smtClean="0"/>
              <a:t>analizować  </a:t>
            </a:r>
            <a:r>
              <a:rPr lang="pl-PL" altLang="pl-PL" sz="3600" dirty="0" smtClean="0"/>
              <a:t>i organizować doświadczenia, podporządkowywać je poszczególnym kategoriom. Bez niej nie moglibyśmy mówić.</a:t>
            </a:r>
            <a:endParaRPr lang="pl-PL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DOMINACJA PÓŁKUL MÓZGOWYCH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altLang="pl-PL" sz="3600" dirty="0" smtClean="0"/>
              <a:t>Prawa </a:t>
            </a:r>
            <a:r>
              <a:rPr lang="pl-PL" altLang="pl-PL" sz="3600" dirty="0" smtClean="0"/>
              <a:t>półkula, zwana kreatywną</a:t>
            </a:r>
            <a:r>
              <a:rPr lang="pl-PL" altLang="pl-PL" sz="3600" b="1" dirty="0" smtClean="0"/>
              <a:t> </a:t>
            </a:r>
            <a:r>
              <a:rPr lang="pl-PL" altLang="pl-PL" sz="3600" dirty="0" smtClean="0"/>
              <a:t>ułatwia zrozumieć </a:t>
            </a:r>
            <a:r>
              <a:rPr lang="pl-PL" altLang="pl-PL" sz="3600" dirty="0" smtClean="0"/>
              <a:t>świat poprzez obrazy, fantazję, wyobraźnię, intuicję. Przetwarza </a:t>
            </a:r>
            <a:r>
              <a:rPr lang="pl-PL" altLang="pl-PL" sz="3600" dirty="0" smtClean="0"/>
              <a:t>informacje    w </a:t>
            </a:r>
            <a:r>
              <a:rPr lang="pl-PL" altLang="pl-PL" sz="3600" dirty="0" smtClean="0"/>
              <a:t>sposób sensoryczny, za pośrednictwem zmysłów, bez udziału słów. To dzięki prawej półkuli mamy świadomość przestrzeni, możemy dokonywać syntezy wrażeń, rozpoznawać twarze, wzory, oceniać </a:t>
            </a:r>
            <a:r>
              <a:rPr lang="pl-PL" altLang="pl-PL" sz="3600" dirty="0" smtClean="0"/>
              <a:t>rozmiary.</a:t>
            </a:r>
            <a:endParaRPr lang="pl-PL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9458" name="Picture 2" descr="Znalezione obrazy dla zapytania mó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DOMINACJA PÓŁKUL MÓZGOWYCH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Efektywne metody pracy </a:t>
            </a:r>
            <a:r>
              <a:rPr lang="pl-PL" altLang="pl-PL" sz="3600" dirty="0" smtClean="0"/>
              <a:t>odwołują się jednocześnie do lewej i prawej półkuli </a:t>
            </a:r>
            <a:r>
              <a:rPr lang="pl-PL" altLang="pl-PL" sz="3600" dirty="0" smtClean="0"/>
              <a:t>mózgowej. </a:t>
            </a:r>
            <a:r>
              <a:rPr lang="pl-PL" altLang="pl-PL" sz="3600" dirty="0" smtClean="0"/>
              <a:t>Stosując odpowiednie metody pracy, angażujemy cały mózg i dzięki temu możemy więcej zrozumieć i zapamiętać, szybciej i skuteczniej się uczyć, mieć więcej twórczych pomysłów, czy lepiej zaplanować nasze działania.</a:t>
            </a:r>
            <a:endParaRPr lang="pl-PL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/>
          <a:lstStyle/>
          <a:p>
            <a:r>
              <a:rPr lang="pl-PL" altLang="pl-PL" dirty="0" smtClean="0"/>
              <a:t>M. Żylińska „</a:t>
            </a:r>
            <a:r>
              <a:rPr lang="pl-PL" altLang="pl-PL" dirty="0" err="1" smtClean="0"/>
              <a:t>Neurodydaktyka</a:t>
            </a:r>
            <a:r>
              <a:rPr lang="pl-PL" altLang="pl-PL" dirty="0" smtClean="0"/>
              <a:t>, czyli nauczanie przyjazne mózgowi</a:t>
            </a:r>
            <a:r>
              <a:rPr lang="pl-PL" altLang="pl-PL" dirty="0" smtClean="0"/>
              <a:t>”</a:t>
            </a:r>
          </a:p>
          <a:p>
            <a:r>
              <a:rPr lang="pl-PL" altLang="pl-PL" dirty="0" smtClean="0"/>
              <a:t>P. Carter, K. Russell </a:t>
            </a:r>
            <a:r>
              <a:rPr lang="pl-PL" altLang="pl-PL" dirty="0" smtClean="0"/>
              <a:t>„Równowaga umysłu</a:t>
            </a:r>
            <a:r>
              <a:rPr lang="pl-PL" altLang="pl-PL" dirty="0" smtClean="0"/>
              <a:t>”</a:t>
            </a:r>
          </a:p>
          <a:p>
            <a:r>
              <a:rPr lang="pl-PL" altLang="pl-PL" dirty="0" smtClean="0"/>
              <a:t>T. </a:t>
            </a:r>
            <a:r>
              <a:rPr lang="pl-PL" altLang="pl-PL" dirty="0" err="1" smtClean="0"/>
              <a:t>Buzan</a:t>
            </a:r>
            <a:r>
              <a:rPr lang="pl-PL" altLang="pl-PL" dirty="0" smtClean="0"/>
              <a:t>  </a:t>
            </a:r>
            <a:r>
              <a:rPr lang="pl-PL" altLang="pl-PL" dirty="0" smtClean="0"/>
              <a:t>„Pamięć na zawołanie”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686800" cy="1891680"/>
          </a:xfrm>
        </p:spPr>
        <p:txBody>
          <a:bodyPr>
            <a:normAutofit/>
          </a:bodyPr>
          <a:lstStyle/>
          <a:p>
            <a:pPr algn="ctr"/>
            <a:r>
              <a:rPr lang="pl-PL" sz="7200" dirty="0" smtClean="0"/>
              <a:t>DZIĘKUJĘ ZA UWAGĘ</a:t>
            </a:r>
            <a:endParaRPr lang="pl-PL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NEURODYDAKTYKA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1628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Jest procesem organizacji procesu dydaktycznego, zgodnego z naturalnymi preferencjami pracy ludzkiego mózgu.</a:t>
            </a:r>
            <a:endParaRPr lang="pl-PL" sz="3600" dirty="0"/>
          </a:p>
        </p:txBody>
      </p:sp>
      <p:pic>
        <p:nvPicPr>
          <p:cNvPr id="15362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2555776" y="3284984"/>
            <a:ext cx="4608512" cy="3184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NEURODYDAKTYKA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509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Przede wszystkim bada jaki wpływ ma stres na różne rodzaje pamięci jak również na procesy uczenia się i funkcje wychowawcze.</a:t>
            </a:r>
            <a:endParaRPr lang="pl-PL" sz="3600" dirty="0"/>
          </a:p>
        </p:txBody>
      </p:sp>
      <p:pic>
        <p:nvPicPr>
          <p:cNvPr id="16392" name="Picture 8" descr="Podobny obraz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2627784" y="3861048"/>
            <a:ext cx="4221579" cy="2767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NEURODYDAKTYKA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Opiera się głównie na wiedzy na temat budowy i funkcji mózgu. Stara się optymalizować  </a:t>
            </a:r>
            <a:r>
              <a:rPr lang="pl-PL" altLang="pl-PL" sz="3600" dirty="0" smtClean="0"/>
              <a:t>środowiskowe i </a:t>
            </a:r>
            <a:r>
              <a:rPr lang="pl-PL" altLang="pl-PL" sz="3600" dirty="0" err="1" smtClean="0"/>
              <a:t>intra-psychiczne</a:t>
            </a:r>
            <a:r>
              <a:rPr lang="pl-PL" altLang="pl-PL" sz="3600" dirty="0" smtClean="0"/>
              <a:t> </a:t>
            </a:r>
            <a:r>
              <a:rPr lang="pl-PL" altLang="pl-PL" sz="3600" dirty="0" smtClean="0"/>
              <a:t>zmienne, które mogą mieć wpływ </a:t>
            </a:r>
            <a:r>
              <a:rPr lang="pl-PL" altLang="pl-PL" sz="3600" dirty="0" smtClean="0"/>
              <a:t>na proces zdobywania wiedzy.</a:t>
            </a:r>
            <a:endParaRPr lang="pl-P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Znalezione obrazy dla zapytania móz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539552" y="1268760"/>
            <a:ext cx="7947248" cy="5298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MÓZG </a:t>
            </a:r>
            <a:r>
              <a:rPr lang="pl-PL" dirty="0" err="1" smtClean="0"/>
              <a:t>CZłowieka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348880"/>
            <a:ext cx="8686800" cy="20908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>
                <a:solidFill>
                  <a:schemeClr val="tx1"/>
                </a:solidFill>
              </a:rPr>
              <a:t>Waży średnio 1400 g i stanowi ok. 3 % masy ciała. Średnio zużywa 20% całej energii wytwarzanej przez organizm.</a:t>
            </a:r>
            <a:endParaRPr lang="pl-PL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Znalezione obrazy dla zapytania wszechświat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MÓZG CZŁOWIEKA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altLang="pl-PL" sz="3600" dirty="0" smtClean="0">
                <a:solidFill>
                  <a:schemeClr val="tx1"/>
                </a:solidFill>
              </a:rPr>
              <a:t>Największą część energii pochłania utrzymanie stanu gotowości do przesyłania impulsów między </a:t>
            </a:r>
            <a:r>
              <a:rPr lang="pl-PL" altLang="pl-PL" sz="3600" dirty="0" smtClean="0">
                <a:solidFill>
                  <a:schemeClr val="tx1"/>
                </a:solidFill>
              </a:rPr>
              <a:t>neuronami. </a:t>
            </a:r>
            <a:r>
              <a:rPr lang="pl-PL" altLang="pl-PL" sz="3600" dirty="0" smtClean="0">
                <a:solidFill>
                  <a:schemeClr val="tx1"/>
                </a:solidFill>
              </a:rPr>
              <a:t>Ludzki mózg zawiera na ogół </a:t>
            </a:r>
            <a:r>
              <a:rPr lang="pl-PL" altLang="pl-PL" sz="3600" dirty="0" smtClean="0">
                <a:solidFill>
                  <a:schemeClr val="tx1"/>
                </a:solidFill>
              </a:rPr>
              <a:t>około </a:t>
            </a:r>
            <a:r>
              <a:rPr lang="pl-PL" altLang="pl-PL" sz="3600" dirty="0" smtClean="0">
                <a:solidFill>
                  <a:schemeClr val="tx1"/>
                </a:solidFill>
              </a:rPr>
              <a:t>100 mld neuronów, które komunikują się ze sobą za pomocą </a:t>
            </a:r>
            <a:r>
              <a:rPr lang="pl-PL" altLang="pl-PL" sz="3600" dirty="0" smtClean="0">
                <a:solidFill>
                  <a:schemeClr val="tx1"/>
                </a:solidFill>
              </a:rPr>
              <a:t>synaps. </a:t>
            </a:r>
            <a:r>
              <a:rPr lang="pl-PL" altLang="pl-PL" sz="3600" dirty="0" smtClean="0">
                <a:solidFill>
                  <a:schemeClr val="tx1"/>
                </a:solidFill>
              </a:rPr>
              <a:t>Liczba możliwych połączeń między neuronami jest większa od liczby atomów we wszechświecie</a:t>
            </a:r>
            <a:r>
              <a:rPr lang="pl-PL" altLang="pl-PL" sz="3600" dirty="0" smtClean="0">
                <a:solidFill>
                  <a:schemeClr val="tx1"/>
                </a:solidFill>
              </a:rPr>
              <a:t>.</a:t>
            </a:r>
            <a:endParaRPr lang="pl-PL" altLang="pl-PL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BUDOWA MÓZGU</a:t>
            </a:r>
            <a:endParaRPr lang="pl-PL" dirty="0"/>
          </a:p>
        </p:txBody>
      </p:sp>
      <p:pic>
        <p:nvPicPr>
          <p:cNvPr id="21506" name="Picture 2" descr="Znalezione obrazy dla zapytania mó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688632" cy="545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PROCES UCZENIA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35283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altLang="pl-PL" sz="3600" dirty="0" smtClean="0"/>
              <a:t>Każdy neuron ma jeden akson zakończony </a:t>
            </a:r>
            <a:r>
              <a:rPr lang="pl-PL" altLang="pl-PL" sz="3600" dirty="0" smtClean="0"/>
              <a:t>rozgałęzieniami. </a:t>
            </a:r>
            <a:r>
              <a:rPr lang="pl-PL" altLang="pl-PL" sz="3600" dirty="0" smtClean="0"/>
              <a:t>Komunikacja pomiędzy </a:t>
            </a:r>
            <a:r>
              <a:rPr lang="pl-PL" altLang="pl-PL" sz="3600" dirty="0" smtClean="0"/>
              <a:t>poszczególnymi neuronami </a:t>
            </a:r>
            <a:r>
              <a:rPr lang="pl-PL" altLang="pl-PL" sz="3600" dirty="0" smtClean="0"/>
              <a:t>przebiega za pomocą impulsów elektrochemicznych w przestrzeni zwanej </a:t>
            </a:r>
            <a:r>
              <a:rPr lang="pl-PL" altLang="pl-PL" sz="3600" dirty="0" smtClean="0"/>
              <a:t>synapsą.</a:t>
            </a:r>
            <a:endParaRPr lang="pl-PL" altLang="pl-PL" sz="3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745</Words>
  <Application>Microsoft Office PowerPoint</Application>
  <PresentationFormat>Pokaz na ekranie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Wędrówka</vt:lpstr>
      <vt:lpstr>NEURODYDAKTYKA I JEJ ZNACZENIE W PROCESIE NAUCZANIA, UCZENIA SIĘ</vt:lpstr>
      <vt:lpstr>NEURODYDAKTYKA</vt:lpstr>
      <vt:lpstr>NEURODYDAKTYKA</vt:lpstr>
      <vt:lpstr>NEURODYDAKTYKA</vt:lpstr>
      <vt:lpstr>NEURODYDAKTYKA</vt:lpstr>
      <vt:lpstr>MÓZG CZłowieka</vt:lpstr>
      <vt:lpstr>MÓZG CZŁOWIEKA</vt:lpstr>
      <vt:lpstr>BUDOWA MÓZGU</vt:lpstr>
      <vt:lpstr>PROCES UCZENIA SIĘ</vt:lpstr>
      <vt:lpstr>PROCES UCZENIA SIĘ</vt:lpstr>
      <vt:lpstr>UCZENIE SIĘ</vt:lpstr>
      <vt:lpstr>NEURONY LUSTRZANE</vt:lpstr>
      <vt:lpstr>NEURONY LUSTRZANE</vt:lpstr>
      <vt:lpstr>NAUKA zgodna z naturą mózgu</vt:lpstr>
      <vt:lpstr>NAUKA zgodna z naturą mózgu</vt:lpstr>
      <vt:lpstr>NAUKA zgodna z naturą mózgu</vt:lpstr>
      <vt:lpstr>NAUKA zgodna z naturą mózgu</vt:lpstr>
      <vt:lpstr>NAUKA zgodna z naturą mózgu</vt:lpstr>
      <vt:lpstr>NAUKA zgodna z naturą mózgu</vt:lpstr>
      <vt:lpstr>DOMINACJA PÓŁKUL MÓZGOWYCH</vt:lpstr>
      <vt:lpstr>DOMINACJA PÓŁKUL MÓZGOWYCH</vt:lpstr>
      <vt:lpstr>Slajd 22</vt:lpstr>
      <vt:lpstr>DOMINACJA PÓŁKUL MÓZGOWYCH</vt:lpstr>
      <vt:lpstr>BIBLIOGRAFIA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NEURODYDAKTYKA I JEJ ZNACZENIE W PROCESIE NAUCZANIA, UCZENIA SIĘ</dc:title>
  <dc:creator>Szczepan</dc:creator>
  <cp:lastModifiedBy>Szczepan</cp:lastModifiedBy>
  <cp:revision>10</cp:revision>
  <dcterms:created xsi:type="dcterms:W3CDTF">2016-12-29T17:12:23Z</dcterms:created>
  <dcterms:modified xsi:type="dcterms:W3CDTF">2017-01-23T17:57:48Z</dcterms:modified>
</cp:coreProperties>
</file>