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76" r:id="rId5"/>
    <p:sldId id="258" r:id="rId6"/>
    <p:sldId id="275"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2017-06-16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2017-06-16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dulider.pl/edukacja/podstawy-efektywnego-uczenia-si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dulider.pl/edukacja/co-jest-google-apps-dla-szkol-i-uczeln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5"/>
            <a:ext cx="7772400" cy="3195786"/>
          </a:xfrm>
        </p:spPr>
        <p:txBody>
          <a:bodyPr>
            <a:normAutofit fontScale="90000"/>
          </a:bodyPr>
          <a:lstStyle/>
          <a:p>
            <a:r>
              <a:rPr lang="pl-PL" dirty="0" smtClean="0"/>
              <a:t>Metodyka nauczania przedmiotów ogólnokształcących z wykorzystaniem technologii informacyjnej – Nowoczesne metody nauczania/ uczenia się</a:t>
            </a:r>
            <a:endParaRPr lang="pl-PL" dirty="0"/>
          </a:p>
        </p:txBody>
      </p:sp>
      <p:sp>
        <p:nvSpPr>
          <p:cNvPr id="3" name="Podtytuł 2"/>
          <p:cNvSpPr>
            <a:spLocks noGrp="1"/>
          </p:cNvSpPr>
          <p:nvPr>
            <p:ph type="subTitle" idx="1"/>
          </p:nvPr>
        </p:nvSpPr>
        <p:spPr/>
        <p:txBody>
          <a:bodyPr/>
          <a:lstStyle/>
          <a:p>
            <a:r>
              <a:rPr lang="pl-PL" dirty="0" smtClean="0"/>
              <a:t>Agata Kurlej</a:t>
            </a:r>
          </a:p>
          <a:p>
            <a:r>
              <a:rPr lang="pl-PL" dirty="0" smtClean="0"/>
              <a:t>Przygotowanie pedagogiczne Mielec</a:t>
            </a:r>
          </a:p>
          <a:p>
            <a:r>
              <a:rPr lang="pl-PL" dirty="0" smtClean="0"/>
              <a:t>2017r.</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sz="3500" dirty="0" smtClean="0"/>
              <a:t>  </a:t>
            </a:r>
            <a:r>
              <a:rPr lang="pl-PL" sz="3500" b="1" dirty="0" smtClean="0">
                <a:solidFill>
                  <a:srgbClr val="FF0000"/>
                </a:solidFill>
              </a:rPr>
              <a:t>Metoda </a:t>
            </a:r>
            <a:r>
              <a:rPr lang="pl-PL" sz="3500" b="1" dirty="0" smtClean="0">
                <a:solidFill>
                  <a:srgbClr val="FF0000"/>
                </a:solidFill>
              </a:rPr>
              <a:t>dyskusji </a:t>
            </a:r>
            <a:endParaRPr lang="pl-PL" sz="3500" b="1" dirty="0" smtClean="0">
              <a:solidFill>
                <a:srgbClr val="FF0000"/>
              </a:solidFill>
            </a:endParaRPr>
          </a:p>
          <a:p>
            <a:pPr algn="just">
              <a:buNone/>
            </a:pPr>
            <a:r>
              <a:rPr lang="pl-PL" sz="3500" dirty="0" smtClean="0"/>
              <a:t>   -w </a:t>
            </a:r>
            <a:r>
              <a:rPr lang="pl-PL" sz="3500" dirty="0" smtClean="0"/>
              <a:t>znacznym stopniu pozawala na rozwój opinii uczniów na konkretny temat. Uczy popierania swoich poglądów konkretnymi argumentami, tak aby w przyszłości każdy mógł bronić swojego zdania uzasadniając je w odpowiedni sposób, oczywiście przy zachowaniu szacunku dla poglądów innych osób. Ta metoda oprócz tego, że uczy obrony własnego zdania pozwala na wykształcenie w sobie tolerancji dla innych osób i ich światopoglądu</a:t>
            </a:r>
            <a:r>
              <a:rPr lang="pl-PL" dirty="0" smtClean="0"/>
              <a:t>.</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lnSpcReduction="10000"/>
          </a:bodyPr>
          <a:lstStyle/>
          <a:p>
            <a:pPr algn="just">
              <a:buNone/>
            </a:pPr>
            <a:r>
              <a:rPr lang="pl-PL" dirty="0" smtClean="0"/>
              <a:t>    Z </a:t>
            </a:r>
            <a:r>
              <a:rPr lang="pl-PL" dirty="0" smtClean="0"/>
              <a:t>kolei do nauki podejmowania decyzji wykorzystywana jest wcześniej wspomniana metoda drzewa decyzyjnego. Jest to nic innego jak graficzny zapis procesu, w czasie którego podejmowane zostają decyzje. Pozwala to na doskonalenie dokonywania wyborów oraz zachowanie świadomości konsekwencji podejmowanych decyzji. Uczy ona także podejmowania decyzji przez pryzmat własnych wartości.</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a:xfrm>
            <a:off x="457200" y="1268760"/>
            <a:ext cx="8229600" cy="4857403"/>
          </a:xfrm>
        </p:spPr>
        <p:txBody>
          <a:bodyPr>
            <a:noAutofit/>
          </a:bodyPr>
          <a:lstStyle/>
          <a:p>
            <a:pPr algn="just">
              <a:buNone/>
            </a:pPr>
            <a:r>
              <a:rPr lang="pl-PL" b="1" dirty="0" smtClean="0">
                <a:solidFill>
                  <a:srgbClr val="FF0000"/>
                </a:solidFill>
              </a:rPr>
              <a:t>Mnemotechniki</a:t>
            </a:r>
            <a:r>
              <a:rPr lang="pl-PL" dirty="0" smtClean="0"/>
              <a:t/>
            </a:r>
            <a:br>
              <a:rPr lang="pl-PL" dirty="0" smtClean="0"/>
            </a:br>
            <a:r>
              <a:rPr lang="pl-PL" dirty="0" smtClean="0"/>
              <a:t>Znane są już dziś jako skuteczne techniki, choć jeszcze nie powszechne, pozwalające zwiększyć tempo i skuteczność zapamiętywania, a tym samym przyspieszyć proces uczenia się. Metody skutecznego zapamiętywania znane były już w starożytności. Pozwalały bezbłędnie opanować całe dziedziny wiedzy. Dopiero współczesna wiedza na temat mózgu pozwoliła docenić ich </a:t>
            </a:r>
            <a:r>
              <a:rPr lang="pl-PL" dirty="0" smtClean="0"/>
              <a:t>skuteczność.</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a:xfrm>
            <a:off x="457200" y="1268760"/>
            <a:ext cx="8229600" cy="5184576"/>
          </a:xfrm>
        </p:spPr>
        <p:txBody>
          <a:bodyPr>
            <a:normAutofit fontScale="92500" lnSpcReduction="20000"/>
          </a:bodyPr>
          <a:lstStyle/>
          <a:p>
            <a:pPr algn="just">
              <a:buNone/>
            </a:pPr>
            <a:r>
              <a:rPr lang="pl-PL" dirty="0" smtClean="0"/>
              <a:t> </a:t>
            </a:r>
            <a:r>
              <a:rPr lang="pl-PL" dirty="0" smtClean="0"/>
              <a:t>  </a:t>
            </a:r>
            <a:r>
              <a:rPr lang="pl-PL" sz="3500" dirty="0" smtClean="0"/>
              <a:t>Wynika </a:t>
            </a:r>
            <a:r>
              <a:rPr lang="pl-PL" sz="3500" dirty="0" smtClean="0"/>
              <a:t>ona przede wszystkim z faktu i z zasady stosowania mnemotechnik, które są zgodne z zasadami pracy umysłu i dzięki temu pozwalają szybciej, łatwiej i na dłużej zapamiętywać dane </a:t>
            </a:r>
            <a:r>
              <a:rPr lang="pl-PL" sz="3500" dirty="0" smtClean="0"/>
              <a:t>informacje. </a:t>
            </a:r>
            <a:r>
              <a:rPr lang="pl-PL" sz="3500" dirty="0" smtClean="0"/>
              <a:t>Ich wykorzystanie na </a:t>
            </a:r>
            <a:r>
              <a:rPr lang="pl-PL" sz="3500" dirty="0" err="1" smtClean="0"/>
              <a:t>Memoriadach</a:t>
            </a:r>
            <a:r>
              <a:rPr lang="pl-PL" sz="3500" dirty="0" smtClean="0"/>
              <a:t>- mistrzostwach świata w zapamiętywaniu spowodowało, że dotychczasowe granice zapamiętywania wyznaczone przez naukę zostały podważone. Rzecz nie w biciu rekordów, ale w tym by mnemotechniki, ze względu na praktycznie nieograniczone możliwości stosowali uczniowie w szkole. </a:t>
            </a:r>
            <a:endParaRPr lang="pl-PL" sz="3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fontScale="92500" lnSpcReduction="10000"/>
          </a:bodyPr>
          <a:lstStyle/>
          <a:p>
            <a:pPr algn="just">
              <a:buNone/>
            </a:pPr>
            <a:r>
              <a:rPr lang="pl-PL" sz="3500" dirty="0" smtClean="0"/>
              <a:t>    Skuteczność </a:t>
            </a:r>
            <a:r>
              <a:rPr lang="pl-PL" sz="3500" dirty="0" smtClean="0"/>
              <a:t>mnemotechnik polega na wykorzystaniu synchronicznej pracy obu półkul mózgowych, zaangażowaniu wyobraźni i tworzeniu skojarzeń- swoistych ścieżek dostępu do informacji, które chcemy wydobyć z magazynów pamięciowych</a:t>
            </a:r>
            <a:r>
              <a:rPr lang="pl-PL" sz="3500" dirty="0" smtClean="0"/>
              <a:t>.</a:t>
            </a:r>
            <a:r>
              <a:rPr lang="pl-PL" sz="3500" dirty="0" smtClean="0"/>
              <a:t> Niezmiernie ważne jest tutaj wykorzystanie </a:t>
            </a:r>
            <a:r>
              <a:rPr lang="pl-PL" dirty="0" smtClean="0"/>
              <a:t>zjawiska synestezji czyli współdziałanie w procesie zapamiętywania różnych zmysłów- wzroku, słuchu, węchu, smaku, dotyku, kinestezji.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a:xfrm>
            <a:off x="457200" y="1196752"/>
            <a:ext cx="8229600" cy="4929411"/>
          </a:xfrm>
        </p:spPr>
        <p:txBody>
          <a:bodyPr>
            <a:noAutofit/>
          </a:bodyPr>
          <a:lstStyle/>
          <a:p>
            <a:pPr algn="ctr">
              <a:buNone/>
            </a:pPr>
            <a:r>
              <a:rPr lang="pl-PL" sz="2800" b="1" dirty="0" smtClean="0">
                <a:solidFill>
                  <a:srgbClr val="FF0000"/>
                </a:solidFill>
              </a:rPr>
              <a:t>Notowanie </a:t>
            </a:r>
            <a:r>
              <a:rPr lang="pl-PL" sz="2800" b="1" dirty="0" err="1" smtClean="0">
                <a:solidFill>
                  <a:srgbClr val="FF0000"/>
                </a:solidFill>
              </a:rPr>
              <a:t>nielineaene</a:t>
            </a:r>
            <a:endParaRPr lang="pl-PL" sz="2800" b="1" dirty="0" smtClean="0">
              <a:solidFill>
                <a:srgbClr val="FF0000"/>
              </a:solidFill>
            </a:endParaRPr>
          </a:p>
          <a:p>
            <a:pPr algn="just">
              <a:buNone/>
            </a:pPr>
            <a:r>
              <a:rPr lang="pl-PL" sz="2800" dirty="0" smtClean="0"/>
              <a:t>Prawie wszyscy uczniowie od wielu lat stosują ten sam, ogólnie przyjęty linearny schemat konstruowania notatek. Taki styl pracy, być może wynika bardziej z tradycyjnego myślenia i przekonań dotyczących porozumiewania się poprzez mowę i druk niż rzeczywistych przesłanek potwierdzających skuteczność takiego stylu pracy. Badania z ostatnich lat dowodzą, że nasz umysł ma niewiele wspólnego z linearnością, choć słowa mówimy po kolei i podobnie je zapisujemy. </a:t>
            </a:r>
            <a:endParaRPr lang="pl-PL"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Stwierdzono, że style notowania linearnego- narracyjne, hierarchiczne, numeryczne są mało ekonomiczne. </a:t>
            </a:r>
            <a:r>
              <a:rPr lang="pl-PL" dirty="0" smtClean="0"/>
              <a:t>Zawierają </a:t>
            </a:r>
            <a:r>
              <a:rPr lang="pl-PL" dirty="0" smtClean="0"/>
              <a:t>zbyt wiele informacji w porównaniu z tym co ma być zapamiętane, a wyszukiwanie z nich zasadniczych treści jest czasochłonne i kłopotliwe</a:t>
            </a:r>
            <a:r>
              <a:rPr lang="pl-PL" dirty="0" smtClean="0"/>
              <a:t>. </a:t>
            </a:r>
            <a:r>
              <a:rPr lang="pl-PL" dirty="0" smtClean="0"/>
              <a:t>Zdecydowanie skuteczniejsze są nielinearne techniki notowania, choćby tylko z tego powodu, że ich struktura odzwierciedla sposób pracy umysłu.</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a:xfrm>
            <a:off x="457200" y="1268760"/>
            <a:ext cx="8229600" cy="5589240"/>
          </a:xfrm>
        </p:spPr>
        <p:txBody>
          <a:bodyPr>
            <a:normAutofit fontScale="85000" lnSpcReduction="10000"/>
          </a:bodyPr>
          <a:lstStyle/>
          <a:p>
            <a:r>
              <a:rPr lang="pl-PL" dirty="0" smtClean="0"/>
              <a:t>Ten styl notowania angażuje obie półkule mózgowe i pozwala na stosowanie szerokiego wachlarza środków- kolorów, symboli, piktogramów, słów itp., tym samym intensywnie stymuluje umysł, pobudza, oraz co ciekawe, proces zapamiętywania materiału zachodzi już w trakcie konstruowania takich notatek zwanych sieciami skojarzeniowymi. </a:t>
            </a:r>
            <a:r>
              <a:rPr lang="pl-PL" dirty="0" smtClean="0"/>
              <a:t>Istota </a:t>
            </a:r>
            <a:r>
              <a:rPr lang="pl-PL" dirty="0" smtClean="0"/>
              <a:t>zagadnienia jest sprecyzowana jasno i precyzyjnie. To co ważne wyraźnie odznacza się od faktów mniej istotnych. Sama struktura sieci pozwala na łatwe wprowadzenie nowych danych bez chaosu, odnajdywanie związków między poszczególnymi danymi, a wszystkie powtórki dzięki całościowemu układowi są szybkie i bardzo </a:t>
            </a:r>
            <a:r>
              <a:rPr lang="pl-PL" dirty="0" smtClean="0"/>
              <a:t>skuteczne.</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b="1" dirty="0" smtClean="0">
                <a:solidFill>
                  <a:srgbClr val="FF0000"/>
                </a:solidFill>
              </a:rPr>
              <a:t>Szybkie czytanie</a:t>
            </a:r>
          </a:p>
          <a:p>
            <a:pPr>
              <a:buNone/>
            </a:pPr>
            <a:r>
              <a:rPr lang="pl-PL" dirty="0" smtClean="0"/>
              <a:t>   Dziś </a:t>
            </a:r>
            <a:r>
              <a:rPr lang="pl-PL" dirty="0" smtClean="0"/>
              <a:t>znane i stosowane są metody znacznie usprawniające procesy czytania, określane najczęściej "szybkim czytaniem". Jedną z tego typu metod- czytanie integralne, które polega na zwiększeniu prędkości spostrzegania przy zachowaniu wysokiego stopnia zrozumienia i zapamiętania pozwala uczniom przyspieszyć tempo czytania minimum o sto procent.</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lstStyle/>
          <a:p>
            <a:pPr>
              <a:buNone/>
            </a:pPr>
            <a:r>
              <a:rPr lang="pl-PL" dirty="0" smtClean="0"/>
              <a:t>  Odpowiedni </a:t>
            </a:r>
            <a:r>
              <a:rPr lang="pl-PL" dirty="0" smtClean="0"/>
              <a:t>trening pod opieką instruktora obejmuje poprawienie spostrzegania tekstu, przez zmniejszenie liczby fiksacji oczu na wersie, wyeliminowanie fonetyzacji tj. cichego czytania, regresji, poszerzenie pola widzenia, koncentracji, sterowania uwagą itp.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pic>
        <p:nvPicPr>
          <p:cNvPr id="2050" name="Picture 2" descr="C:\Users\Agata\Desktop\1.jpg"/>
          <p:cNvPicPr>
            <a:picLocks noGrp="1" noChangeAspect="1" noChangeArrowheads="1"/>
          </p:cNvPicPr>
          <p:nvPr>
            <p:ph idx="1"/>
          </p:nvPr>
        </p:nvPicPr>
        <p:blipFill>
          <a:blip r:embed="rId2" cstate="print"/>
          <a:srcRect/>
          <a:stretch>
            <a:fillRect/>
          </a:stretch>
        </p:blipFill>
        <p:spPr bwMode="auto">
          <a:xfrm>
            <a:off x="3059832" y="2564904"/>
            <a:ext cx="5239017" cy="3924205"/>
          </a:xfrm>
          <a:prstGeom prst="rect">
            <a:avLst/>
          </a:prstGeom>
          <a:noFill/>
        </p:spPr>
      </p:pic>
      <p:pic>
        <p:nvPicPr>
          <p:cNvPr id="5" name="Picture 3" descr="C:\Users\Agata\Desktop\5.jpg"/>
          <p:cNvPicPr>
            <a:picLocks noChangeAspect="1" noChangeArrowheads="1"/>
          </p:cNvPicPr>
          <p:nvPr/>
        </p:nvPicPr>
        <p:blipFill>
          <a:blip r:embed="rId3" cstate="print"/>
          <a:srcRect/>
          <a:stretch>
            <a:fillRect/>
          </a:stretch>
        </p:blipFill>
        <p:spPr bwMode="auto">
          <a:xfrm>
            <a:off x="1043608" y="1484784"/>
            <a:ext cx="2619375" cy="174307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pic>
        <p:nvPicPr>
          <p:cNvPr id="1026" name="Picture 2" descr="C:\Users\Agata\Desktop\skutecznoscmetoduczenia.PNG"/>
          <p:cNvPicPr>
            <a:picLocks noGrp="1" noChangeAspect="1" noChangeArrowheads="1"/>
          </p:cNvPicPr>
          <p:nvPr>
            <p:ph idx="1"/>
          </p:nvPr>
        </p:nvPicPr>
        <p:blipFill>
          <a:blip r:embed="rId2" cstate="print"/>
          <a:srcRect/>
          <a:stretch>
            <a:fillRect/>
          </a:stretch>
        </p:blipFill>
        <p:spPr bwMode="auto">
          <a:xfrm>
            <a:off x="1542627" y="2215126"/>
            <a:ext cx="6058746" cy="329611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   Uczniowie </a:t>
            </a:r>
            <a:r>
              <a:rPr lang="pl-PL" dirty="0" smtClean="0"/>
              <a:t>powinni mieć dostęp do najnowszych osiągnięć z zakresu technik przyswajania informacji. </a:t>
            </a:r>
            <a:r>
              <a:rPr lang="pl-PL" dirty="0" smtClean="0"/>
              <a:t>Edukacja </a:t>
            </a:r>
            <a:r>
              <a:rPr lang="pl-PL" dirty="0" smtClean="0"/>
              <a:t>szkolna musi nadążać za postępem. Przyjęcie założenia, że ilość informacji, którą muszą przyswoić uczniowie będzie wciąż ta sama jest błędem. Dziś rynek pracy stawia coraz wyższe wymagania i w zasadzie nauka ma charakter ustawiczny. W związku z tym powinno się podejmować działania pozwalające uczniom korzystanie z nowoczesnych technik uczenia się.</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chor="ctr">
            <a:normAutofit/>
          </a:bodyPr>
          <a:lstStyle/>
          <a:p>
            <a:pPr algn="just"/>
            <a:r>
              <a:rPr lang="pl-PL" dirty="0" smtClean="0"/>
              <a:t>Nowoczesne metody i techniki nauczania mają przede wszystkim na celu aktywizację uczestników szkoleń. Powinny one podnosić umiejętności uczniów w zakresie takim, jaki przyda im się w przyszłym życiu – komunikacji, kierowania swoim dalszym rozwojem, współpracowania z innymi osobami, a także </a:t>
            </a:r>
            <a:r>
              <a:rPr lang="pl-PL" b="1" dirty="0" smtClean="0">
                <a:solidFill>
                  <a:schemeClr val="tx1">
                    <a:lumMod val="95000"/>
                  </a:schemeClr>
                </a:solidFill>
                <a:hlinkClick r:id="rId2"/>
              </a:rPr>
              <a:t>umiejętność efektywnego uczenia</a:t>
            </a:r>
            <a:r>
              <a:rPr lang="pl-PL" dirty="0" smtClean="0">
                <a:solidFill>
                  <a:schemeClr val="tx1">
                    <a:lumMod val="95000"/>
                  </a:schemeClr>
                </a:solidFill>
                <a:hlinkClick r:id="rId2"/>
              </a:rPr>
              <a:t>.</a:t>
            </a:r>
            <a:r>
              <a:rPr lang="pl-PL" dirty="0" smtClean="0">
                <a:solidFill>
                  <a:schemeClr val="tx1">
                    <a:lumMod val="95000"/>
                  </a:schemeClr>
                </a:solidFill>
              </a:rPr>
              <a:t> </a:t>
            </a:r>
            <a:endParaRPr lang="pl-PL" dirty="0">
              <a:solidFill>
                <a:schemeClr val="tx1">
                  <a:lumMod val="9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pic>
        <p:nvPicPr>
          <p:cNvPr id="4099" name="Picture 3" descr="C:\Users\Agata\Desktop\cykl-uczenia-sie-w-eportfolio.jpg"/>
          <p:cNvPicPr>
            <a:picLocks noGrp="1" noChangeAspect="1" noChangeArrowheads="1"/>
          </p:cNvPicPr>
          <p:nvPr>
            <p:ph idx="1"/>
          </p:nvPr>
        </p:nvPicPr>
        <p:blipFill>
          <a:blip r:embed="rId2" cstate="print"/>
          <a:srcRect/>
          <a:stretch>
            <a:fillRect/>
          </a:stretch>
        </p:blipFill>
        <p:spPr bwMode="auto">
          <a:xfrm>
            <a:off x="1621152" y="1600200"/>
            <a:ext cx="5901696" cy="45259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Nowoczesne metody i techniki nauczania można podzielić na kilka </a:t>
            </a:r>
            <a:r>
              <a:rPr lang="pl-PL" dirty="0" smtClean="0"/>
              <a:t>grup </a:t>
            </a:r>
            <a:r>
              <a:rPr lang="pl-PL" dirty="0" err="1" smtClean="0"/>
              <a:t>np</a:t>
            </a:r>
            <a:r>
              <a:rPr lang="pl-PL" dirty="0" smtClean="0"/>
              <a:t>:</a:t>
            </a:r>
          </a:p>
          <a:p>
            <a:r>
              <a:rPr lang="pl-PL" b="1" dirty="0" smtClean="0"/>
              <a:t>Burza mózgów</a:t>
            </a:r>
          </a:p>
          <a:p>
            <a:r>
              <a:rPr lang="pl-PL" b="1" dirty="0" smtClean="0"/>
              <a:t>Praca w grupach i odgrywanie </a:t>
            </a:r>
            <a:r>
              <a:rPr lang="pl-PL" b="1" dirty="0" smtClean="0"/>
              <a:t>ról</a:t>
            </a:r>
          </a:p>
          <a:p>
            <a:r>
              <a:rPr lang="pl-PL" b="1" dirty="0" smtClean="0"/>
              <a:t>Metoda dyskusji i drzewo </a:t>
            </a:r>
            <a:r>
              <a:rPr lang="pl-PL" b="1" dirty="0" smtClean="0"/>
              <a:t>decyzyjne</a:t>
            </a:r>
          </a:p>
          <a:p>
            <a:r>
              <a:rPr lang="pl-PL" b="1" dirty="0" smtClean="0"/>
              <a:t>Mnemotechniki</a:t>
            </a:r>
          </a:p>
          <a:p>
            <a:r>
              <a:rPr lang="pl-PL" b="1" dirty="0" smtClean="0"/>
              <a:t>Notowanie </a:t>
            </a:r>
            <a:r>
              <a:rPr lang="pl-PL" b="1" dirty="0" err="1" smtClean="0"/>
              <a:t>Nielineaene</a:t>
            </a:r>
            <a:endParaRPr lang="pl-PL" b="1" dirty="0" smtClean="0"/>
          </a:p>
          <a:p>
            <a:r>
              <a:rPr lang="pl-PL" b="1" dirty="0" smtClean="0"/>
              <a:t>Szybkie Czytanie</a:t>
            </a:r>
          </a:p>
          <a:p>
            <a:pPr>
              <a:buNone/>
            </a:pPr>
            <a:endParaRPr lang="pl-PL" b="1"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pic>
        <p:nvPicPr>
          <p:cNvPr id="3074" name="Picture 2" descr="C:\Users\Agata\Desktop\2.png"/>
          <p:cNvPicPr>
            <a:picLocks noGrp="1" noChangeAspect="1" noChangeArrowheads="1"/>
          </p:cNvPicPr>
          <p:nvPr>
            <p:ph idx="1"/>
          </p:nvPr>
        </p:nvPicPr>
        <p:blipFill>
          <a:blip r:embed="rId2" cstate="print"/>
          <a:srcRect/>
          <a:stretch>
            <a:fillRect/>
          </a:stretch>
        </p:blipFill>
        <p:spPr bwMode="auto">
          <a:xfrm>
            <a:off x="2195736" y="1700808"/>
            <a:ext cx="4951547" cy="43146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fontScale="92500" lnSpcReduction="10000"/>
          </a:bodyPr>
          <a:lstStyle/>
          <a:p>
            <a:pPr algn="ctr">
              <a:buNone/>
            </a:pPr>
            <a:r>
              <a:rPr lang="pl-PL" b="1" dirty="0" smtClean="0">
                <a:solidFill>
                  <a:srgbClr val="FF0000"/>
                </a:solidFill>
              </a:rPr>
              <a:t>Burza mózgów</a:t>
            </a:r>
          </a:p>
          <a:p>
            <a:pPr>
              <a:buNone/>
            </a:pPr>
            <a:r>
              <a:rPr lang="pl-PL" dirty="0" smtClean="0"/>
              <a:t> – jest to szukanie nowych rozwiązań w grupie uczestników. Każdy z nich „rzuca” swój pomysł na forum, a inne osoby ustosunkowują się do niego i także opowiadają o swoich pomysłach. W taki sposób, w krótkim czasie można uzyskać wiele ciekawych rozwiązań postawionego na początku zajęć problemu. Taka metoda uczy aktywizacji własnych możliwości twórczych, czyli kreatywnego myślenia, niekiedy pod presją czasu.</a:t>
            </a:r>
            <a:endParaRPr lang="pl-PL" dirty="0" smtClean="0"/>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Autofit/>
          </a:bodyPr>
          <a:lstStyle/>
          <a:p>
            <a:pPr algn="ctr">
              <a:buNone/>
            </a:pPr>
            <a:r>
              <a:rPr lang="pl-PL" b="1" dirty="0" smtClean="0">
                <a:solidFill>
                  <a:srgbClr val="FF0000"/>
                </a:solidFill>
              </a:rPr>
              <a:t>Praca w grupach i odgrywanie ról</a:t>
            </a:r>
          </a:p>
          <a:p>
            <a:pPr algn="just">
              <a:buNone/>
            </a:pPr>
            <a:r>
              <a:rPr lang="pl-PL" dirty="0" smtClean="0"/>
              <a:t>   Jest </a:t>
            </a:r>
            <a:r>
              <a:rPr lang="pl-PL" dirty="0" smtClean="0"/>
              <a:t>ona bardzo ważna, z uwagi na to, że wspomaga ona naukę interakcji społecznych między uczniami przydzielonymi do konkretnej grupy. Dzięki nowym możliwościom takim jak </a:t>
            </a:r>
            <a:r>
              <a:rPr lang="pl-PL" dirty="0" smtClean="0">
                <a:hlinkClick r:id="rId2"/>
              </a:rPr>
              <a:t>Google </a:t>
            </a:r>
            <a:r>
              <a:rPr lang="pl-PL" dirty="0" err="1" smtClean="0">
                <a:hlinkClick r:id="rId2"/>
              </a:rPr>
              <a:t>Apps</a:t>
            </a:r>
            <a:r>
              <a:rPr lang="pl-PL" dirty="0" smtClean="0">
                <a:hlinkClick r:id="rId2"/>
              </a:rPr>
              <a:t> dla Szkół i Uczelni</a:t>
            </a:r>
            <a:r>
              <a:rPr lang="pl-PL" dirty="0" smtClean="0"/>
              <a:t> taka współpraca jest jeszcze sprawniej rozwijana zapewniając edukację na miarę XXI wieku.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Nowoczesne metody nauczania</a:t>
            </a:r>
            <a:endParaRPr lang="pl-PL" dirty="0"/>
          </a:p>
        </p:txBody>
      </p:sp>
      <p:sp>
        <p:nvSpPr>
          <p:cNvPr id="3" name="Symbol zastępczy zawartości 2"/>
          <p:cNvSpPr>
            <a:spLocks noGrp="1"/>
          </p:cNvSpPr>
          <p:nvPr>
            <p:ph idx="1"/>
          </p:nvPr>
        </p:nvSpPr>
        <p:spPr/>
        <p:txBody>
          <a:bodyPr>
            <a:normAutofit fontScale="92500" lnSpcReduction="10000"/>
          </a:bodyPr>
          <a:lstStyle/>
          <a:p>
            <a:pPr algn="just">
              <a:buNone/>
            </a:pPr>
            <a:r>
              <a:rPr lang="pl-PL" dirty="0" smtClean="0"/>
              <a:t>    Ta </a:t>
            </a:r>
            <a:r>
              <a:rPr lang="pl-PL" dirty="0" smtClean="0"/>
              <a:t>metoda bardzo płynnie łączy się z inną nazywaną metodą odgrywania ról, która polega głownie na wcielanie się w społeczne role. Niekiedy ma to formę scenek, które odgrywa się na zajęciach po wcześniejszym przygotowaniu przez uczniów do nich scenariusza. Można się tutaj zapytać co mają na celu te nowoczesne metody i techniki nauczania. Akurat ta metoda na celu umożliwieni nabycia umiejętności funkcjonowania danej roli w społeczeństwie.</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917</Words>
  <Application>Microsoft Office PowerPoint</Application>
  <PresentationFormat>Pokaz na ekranie (4:3)</PresentationFormat>
  <Paragraphs>51</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Motyw pakietu Office</vt:lpstr>
      <vt:lpstr>Metodyka nauczania przedmiotów ogólnokształcących z wykorzystaniem technologii informacyjnej – Nowoczesne metody nauczania/ uczenia się</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lpstr>Nowoczesne metody nauczania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Metodyka nauczania przedmiotów ogólnokształcących z wykorzystaniem technologii informacyjnej – Nowoczesne metody nauczania/ uczenia się</dc:title>
  <dc:creator>Agata</dc:creator>
  <cp:lastModifiedBy>Agata</cp:lastModifiedBy>
  <cp:revision>5</cp:revision>
  <dcterms:created xsi:type="dcterms:W3CDTF">2017-06-16T17:39:42Z</dcterms:created>
  <dcterms:modified xsi:type="dcterms:W3CDTF">2017-06-16T18:20:21Z</dcterms:modified>
</cp:coreProperties>
</file>