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82" r:id="rId4"/>
    <p:sldId id="283" r:id="rId5"/>
    <p:sldId id="284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00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13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3819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130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11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326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404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796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37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48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30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96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08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46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33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91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0FCEC-EF53-48C8-9D73-0B486B8CA4E8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A4E4DB-5363-4507-82F4-DCCAA190D7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95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8278" y="472704"/>
            <a:ext cx="7766936" cy="1646302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 smtClean="0"/>
              <a:t>Style i strategie </a:t>
            </a:r>
            <a:br>
              <a:rPr lang="pl-PL" sz="4800" b="1" dirty="0" smtClean="0"/>
            </a:br>
            <a:r>
              <a:rPr lang="pl-PL" sz="4800" b="1" dirty="0" smtClean="0"/>
              <a:t>uczenia się</a:t>
            </a:r>
            <a:endParaRPr lang="pl-PL" sz="4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0853" y="5531903"/>
            <a:ext cx="7766936" cy="1096899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Magdalena Dobosz</a:t>
            </a:r>
            <a:r>
              <a:rPr lang="pl-PL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144" y="2229279"/>
            <a:ext cx="6096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0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8850" y="489397"/>
            <a:ext cx="8596668" cy="5692462"/>
          </a:xfrm>
        </p:spPr>
        <p:txBody>
          <a:bodyPr>
            <a:normAutofit/>
          </a:bodyPr>
          <a:lstStyle/>
          <a:p>
            <a:pPr algn="just"/>
            <a:r>
              <a:rPr lang="pl-PL" sz="2400" b="1" dirty="0"/>
              <a:t>Zmysł </a:t>
            </a:r>
            <a:r>
              <a:rPr lang="pl-PL" sz="2400" b="1" dirty="0" smtClean="0"/>
              <a:t>wzrokowy </a:t>
            </a:r>
            <a:r>
              <a:rPr lang="pl-PL" sz="2400" dirty="0" smtClean="0"/>
              <a:t>odbiera </a:t>
            </a:r>
            <a:r>
              <a:rPr lang="pl-PL" sz="2400" dirty="0"/>
              <a:t>to, co widzi dana osoba. Można go również opisać jako </a:t>
            </a:r>
            <a:r>
              <a:rPr lang="pl-PL" sz="2400" dirty="0" smtClean="0"/>
              <a:t>sposób</a:t>
            </a:r>
            <a:r>
              <a:rPr lang="pl-PL" sz="2400" dirty="0"/>
              <a:t>, w jaki mózg tworzy wyobrażenie podczas snu lub myślenia. </a:t>
            </a:r>
            <a:endParaRPr lang="pl-PL" sz="2400" dirty="0" smtClean="0"/>
          </a:p>
          <a:p>
            <a:pPr marL="0" indent="0" algn="just">
              <a:buNone/>
            </a:pPr>
            <a:endParaRPr lang="pl-PL" sz="2400" dirty="0" smtClean="0"/>
          </a:p>
          <a:p>
            <a:pPr algn="just"/>
            <a:r>
              <a:rPr lang="pl-PL" sz="2400" b="1" dirty="0"/>
              <a:t>Zmysł </a:t>
            </a:r>
            <a:r>
              <a:rPr lang="pl-PL" sz="2400" b="1" dirty="0" smtClean="0"/>
              <a:t>słuchu </a:t>
            </a:r>
            <a:r>
              <a:rPr lang="pl-PL" sz="2400" dirty="0" smtClean="0"/>
              <a:t>można </a:t>
            </a:r>
            <a:r>
              <a:rPr lang="pl-PL" sz="2400" dirty="0"/>
              <a:t>opisać </a:t>
            </a:r>
            <a:r>
              <a:rPr lang="pl-PL" sz="2400" dirty="0" smtClean="0"/>
              <a:t>jako </a:t>
            </a:r>
            <a:r>
              <a:rPr lang="pl-PL" sz="2400" dirty="0"/>
              <a:t>proces słuchania, ale również </a:t>
            </a:r>
            <a:r>
              <a:rPr lang="pl-PL" sz="2400" dirty="0" smtClean="0"/>
              <a:t>sposób, w </a:t>
            </a:r>
            <a:r>
              <a:rPr lang="pl-PL" sz="2400" dirty="0"/>
              <a:t>jaki słyszymy swój </a:t>
            </a:r>
            <a:r>
              <a:rPr lang="pl-PL" sz="2400" dirty="0" smtClean="0"/>
              <a:t>wewnętrzny </a:t>
            </a:r>
            <a:r>
              <a:rPr lang="pl-PL" sz="2400" dirty="0"/>
              <a:t>głos wtedy, kiedy nie słychać wypowiadanych słów. </a:t>
            </a:r>
            <a:endParaRPr lang="pl-PL" sz="2400" dirty="0" smtClean="0"/>
          </a:p>
          <a:p>
            <a:pPr marL="0" indent="0" algn="just">
              <a:buNone/>
            </a:pPr>
            <a:endParaRPr lang="pl-PL" sz="2400" dirty="0" smtClean="0"/>
          </a:p>
          <a:p>
            <a:pPr algn="just"/>
            <a:r>
              <a:rPr lang="pl-PL" sz="2400" b="1" dirty="0"/>
              <a:t>Zmysł </a:t>
            </a:r>
            <a:r>
              <a:rPr lang="pl-PL" sz="2400" b="1" dirty="0" smtClean="0"/>
              <a:t>Kinestetyczny </a:t>
            </a:r>
            <a:r>
              <a:rPr lang="pl-PL" sz="2400" dirty="0" smtClean="0"/>
              <a:t>informuje nas </a:t>
            </a:r>
            <a:r>
              <a:rPr lang="pl-PL" sz="2400" dirty="0"/>
              <a:t>o położeniu naszego ciała </a:t>
            </a:r>
            <a:r>
              <a:rPr lang="pl-PL" sz="2400" dirty="0" smtClean="0"/>
              <a:t>w </a:t>
            </a:r>
            <a:r>
              <a:rPr lang="pl-PL" sz="2400" dirty="0"/>
              <a:t>przestrzeni. Odbiera bodźce związane z uciskiem, </a:t>
            </a:r>
            <a:r>
              <a:rPr lang="pl-PL" sz="2400" dirty="0" smtClean="0"/>
              <a:t>rozciągnięciem</a:t>
            </a:r>
            <a:r>
              <a:rPr lang="pl-PL" sz="2400" dirty="0"/>
              <a:t>, ustawieniem i ruchem.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038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46" y="341893"/>
            <a:ext cx="6903077" cy="518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9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4349"/>
          </a:xfrm>
        </p:spPr>
        <p:txBody>
          <a:bodyPr/>
          <a:lstStyle/>
          <a:p>
            <a:pPr algn="ctr"/>
            <a:r>
              <a:rPr lang="pl-PL" b="1" dirty="0" smtClean="0"/>
              <a:t>      WZROKOWIEC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7334" y="1981774"/>
            <a:ext cx="270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Woli myśleć obrazami, niż słowami.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73619" y="3333482"/>
            <a:ext cx="4200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Szybciej zapamiętuje kolorową informację, przekazaną w formie map, diagramów, rysunków wykresów. 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668295" y="1621355"/>
            <a:ext cx="268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Ma dobrą pamięć do wizualnych elementów.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7055477" y="3018053"/>
            <a:ext cx="35180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Uczy się siedząc dość spokojnie, a komunikaty werbalne często zamienia na obraz.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646479" y="5095374"/>
            <a:ext cx="3681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Zwraca uwagę na kolor, kształt, ładny wygląd stroju, mieszkania, książki itp. cechy.</a:t>
            </a:r>
            <a:endParaRPr lang="pl-PL" dirty="0"/>
          </a:p>
        </p:txBody>
      </p:sp>
      <p:cxnSp>
        <p:nvCxnSpPr>
          <p:cNvPr id="17" name="Łącznik prosty ze strzałką 16"/>
          <p:cNvCxnSpPr>
            <a:stCxn id="2" idx="2"/>
          </p:cNvCxnSpPr>
          <p:nvPr/>
        </p:nvCxnSpPr>
        <p:spPr>
          <a:xfrm flipH="1">
            <a:off x="3271234" y="1493949"/>
            <a:ext cx="1704434" cy="1621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5185960" y="1485467"/>
            <a:ext cx="388916" cy="3099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5994986" y="1390918"/>
            <a:ext cx="1673191" cy="1429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6515639" y="1262130"/>
            <a:ext cx="1507899" cy="32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H="1">
            <a:off x="2614411" y="1426146"/>
            <a:ext cx="1509040" cy="518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6822866" y="4695142"/>
            <a:ext cx="3681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Mówi szybko, ale potrafi siedzieć cicho i obserwować w skupieniu. Używa bogatego słownictwa</a:t>
            </a:r>
            <a:endParaRPr lang="pl-PL" dirty="0"/>
          </a:p>
        </p:txBody>
      </p:sp>
      <p:cxnSp>
        <p:nvCxnSpPr>
          <p:cNvPr id="29" name="Łącznik prosty ze strzałką 28"/>
          <p:cNvCxnSpPr/>
          <p:nvPr/>
        </p:nvCxnSpPr>
        <p:spPr>
          <a:xfrm>
            <a:off x="5834130" y="1493949"/>
            <a:ext cx="1221347" cy="3090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Obraz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755" y="5971585"/>
            <a:ext cx="1279166" cy="62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5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3471" y="248992"/>
            <a:ext cx="8596668" cy="704045"/>
          </a:xfrm>
        </p:spPr>
        <p:txBody>
          <a:bodyPr>
            <a:normAutofit/>
          </a:bodyPr>
          <a:lstStyle/>
          <a:p>
            <a:r>
              <a:rPr lang="pl-PL" sz="3200" dirty="0" smtClean="0"/>
              <a:t>Najlepiej uczy się gdy: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091642"/>
            <a:ext cx="8968942" cy="55152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/>
              <a:t>tworzy materiał graficzny, tego, czego się uczy; tworzy </a:t>
            </a:r>
            <a:r>
              <a:rPr lang="pl-PL" sz="2000" dirty="0" smtClean="0"/>
              <a:t>wizualizacje</a:t>
            </a:r>
          </a:p>
          <a:p>
            <a:pPr algn="just">
              <a:lnSpc>
                <a:spcPct val="150000"/>
              </a:lnSpc>
            </a:pPr>
            <a:r>
              <a:rPr lang="pl-PL" sz="2000" dirty="0"/>
              <a:t>robi notatki używając kolorowych długopisów, mazaków, </a:t>
            </a:r>
            <a:r>
              <a:rPr lang="pl-PL" sz="2000" dirty="0" smtClean="0"/>
              <a:t>zakreślaczy czy kredek</a:t>
            </a:r>
          </a:p>
          <a:p>
            <a:pPr algn="just">
              <a:lnSpc>
                <a:spcPct val="150000"/>
              </a:lnSpc>
            </a:pPr>
            <a:r>
              <a:rPr lang="pl-PL" sz="2000" dirty="0"/>
              <a:t>informacja jest przekazana wzrokowo i </a:t>
            </a:r>
            <a:r>
              <a:rPr lang="pl-PL" sz="2000" dirty="0" smtClean="0"/>
              <a:t>pisemnie</a:t>
            </a:r>
            <a:r>
              <a:rPr lang="pl-PL" sz="2000" dirty="0"/>
              <a:t>, np. za pomocą wykresów, tabelek, </a:t>
            </a:r>
            <a:r>
              <a:rPr lang="pl-PL" sz="2000" dirty="0" smtClean="0"/>
              <a:t>diagramów</a:t>
            </a:r>
            <a:r>
              <a:rPr lang="pl-PL" sz="2000" dirty="0"/>
              <a:t>, rysunków, itp</a:t>
            </a:r>
            <a:r>
              <a:rPr lang="pl-PL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l-PL" sz="2000" dirty="0"/>
              <a:t>to, o czym mówi nauczyciel, uczeń może śledzić wzrokiem w książce, zeszycie czy na </a:t>
            </a:r>
            <a:r>
              <a:rPr lang="pl-PL" sz="2000" dirty="0" smtClean="0"/>
              <a:t>tablicy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wokół panuje cisza i porządek;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zapisuje </a:t>
            </a:r>
            <a:r>
              <a:rPr lang="pl-PL" sz="2000" dirty="0"/>
              <a:t>nowo poznane słowa i przykleja je w różne miejsca w </a:t>
            </a:r>
            <a:r>
              <a:rPr lang="pl-PL" sz="2000" dirty="0" smtClean="0"/>
              <a:t>swojej przestrzeni</a:t>
            </a:r>
            <a:r>
              <a:rPr lang="pl-PL" sz="2000" dirty="0"/>
              <a:t>, na które </a:t>
            </a:r>
            <a:r>
              <a:rPr lang="pl-PL" sz="2000" dirty="0" smtClean="0"/>
              <a:t>często patrzy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755" y="5971585"/>
            <a:ext cx="1279166" cy="62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5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Często używa zwrotów: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8703" y="1930400"/>
            <a:ext cx="8543939" cy="3620394"/>
          </a:xfrm>
        </p:spPr>
        <p:txBody>
          <a:bodyPr numCol="2">
            <a:normAutofit fontScale="92500" lnSpcReduction="10000"/>
          </a:bodyPr>
          <a:lstStyle/>
          <a:p>
            <a:r>
              <a:rPr lang="pl-PL" dirty="0"/>
              <a:t>„</a:t>
            </a:r>
            <a:r>
              <a:rPr lang="pl-PL" sz="2200" dirty="0"/>
              <a:t>Do zobaczenia”;</a:t>
            </a:r>
          </a:p>
          <a:p>
            <a:r>
              <a:rPr lang="pl-PL" sz="2200" dirty="0"/>
              <a:t>„Wygląda mi </a:t>
            </a:r>
            <a:r>
              <a:rPr lang="pl-PL" sz="2200" dirty="0" smtClean="0"/>
              <a:t>na to</a:t>
            </a:r>
            <a:r>
              <a:rPr lang="pl-PL" sz="2200" dirty="0"/>
              <a:t>...”;</a:t>
            </a:r>
          </a:p>
          <a:p>
            <a:r>
              <a:rPr lang="pl-PL" sz="2200" dirty="0"/>
              <a:t>„Patrzymy na </a:t>
            </a:r>
            <a:r>
              <a:rPr lang="pl-PL" sz="2200" dirty="0" smtClean="0"/>
              <a:t>to inaczej</a:t>
            </a:r>
            <a:r>
              <a:rPr lang="pl-PL" sz="2200" dirty="0"/>
              <a:t>”</a:t>
            </a:r>
          </a:p>
          <a:p>
            <a:r>
              <a:rPr lang="pl-PL" sz="2200" dirty="0"/>
              <a:t>„Popatrz na to”</a:t>
            </a:r>
          </a:p>
          <a:p>
            <a:r>
              <a:rPr lang="pl-PL" sz="2200" dirty="0"/>
              <a:t>„To jest </a:t>
            </a:r>
            <a:r>
              <a:rPr lang="pl-PL" sz="2200" dirty="0" smtClean="0"/>
              <a:t>dość mgliste</a:t>
            </a:r>
            <a:r>
              <a:rPr lang="pl-PL" sz="2200" dirty="0"/>
              <a:t>”</a:t>
            </a:r>
          </a:p>
          <a:p>
            <a:r>
              <a:rPr lang="pl-PL" sz="2200" dirty="0"/>
              <a:t>„Widzisz”,</a:t>
            </a:r>
          </a:p>
          <a:p>
            <a:r>
              <a:rPr lang="pl-PL" sz="2200" dirty="0"/>
              <a:t>„Zobacz”,</a:t>
            </a:r>
          </a:p>
          <a:p>
            <a:r>
              <a:rPr lang="pl-PL" sz="2200" dirty="0"/>
              <a:t>„</a:t>
            </a:r>
            <a:r>
              <a:rPr lang="pl-PL" sz="2200" dirty="0" smtClean="0"/>
              <a:t>Wyobraź sobie</a:t>
            </a:r>
            <a:r>
              <a:rPr lang="pl-PL" sz="2200" dirty="0"/>
              <a:t>”,</a:t>
            </a:r>
          </a:p>
          <a:p>
            <a:r>
              <a:rPr lang="pl-PL" sz="2200" dirty="0" smtClean="0"/>
              <a:t>„Punkt widzenia”,</a:t>
            </a:r>
          </a:p>
          <a:p>
            <a:r>
              <a:rPr lang="pl-PL" sz="2200" dirty="0" smtClean="0"/>
              <a:t>„Spojrzyj na to z drugiej strony”,</a:t>
            </a:r>
          </a:p>
          <a:p>
            <a:r>
              <a:rPr lang="pl-PL" sz="2200" dirty="0" smtClean="0"/>
              <a:t>„</a:t>
            </a:r>
            <a:r>
              <a:rPr lang="pl-PL" sz="2200" dirty="0"/>
              <a:t>Olśnienie”,</a:t>
            </a:r>
          </a:p>
          <a:p>
            <a:r>
              <a:rPr lang="pl-PL" sz="2200" dirty="0"/>
              <a:t>„Z </a:t>
            </a:r>
            <a:r>
              <a:rPr lang="pl-PL" sz="2200" dirty="0" smtClean="0"/>
              <a:t>tej perspektywy</a:t>
            </a:r>
            <a:r>
              <a:rPr lang="pl-PL" sz="2200" dirty="0"/>
              <a:t>..”,</a:t>
            </a:r>
          </a:p>
          <a:p>
            <a:r>
              <a:rPr lang="pl-PL" sz="2200" dirty="0"/>
              <a:t>„Wygląda na to</a:t>
            </a:r>
            <a:r>
              <a:rPr lang="pl-PL" sz="2200" dirty="0" smtClean="0"/>
              <a:t>, że..”</a:t>
            </a:r>
          </a:p>
          <a:p>
            <a:r>
              <a:rPr lang="pl-PL" sz="2200" dirty="0"/>
              <a:t>„Czarno </a:t>
            </a:r>
            <a:r>
              <a:rPr lang="pl-PL" sz="2200" dirty="0" smtClean="0"/>
              <a:t>to widzę</a:t>
            </a:r>
            <a:r>
              <a:rPr lang="pl-PL" sz="2200" dirty="0"/>
              <a:t>”,</a:t>
            </a:r>
          </a:p>
          <a:p>
            <a:r>
              <a:rPr lang="pl-PL" sz="2200" dirty="0"/>
              <a:t>„Widok z </a:t>
            </a:r>
            <a:r>
              <a:rPr lang="pl-PL" sz="2200" dirty="0" smtClean="0"/>
              <a:t>lotu ptaka</a:t>
            </a:r>
            <a:r>
              <a:rPr lang="pl-PL" sz="2200" dirty="0"/>
              <a:t>”,</a:t>
            </a:r>
          </a:p>
          <a:p>
            <a:r>
              <a:rPr lang="pl-PL" sz="2200" dirty="0"/>
              <a:t>„Masz to </a:t>
            </a:r>
            <a:r>
              <a:rPr lang="pl-PL" sz="2200" dirty="0" smtClean="0"/>
              <a:t>pod nosem</a:t>
            </a:r>
            <a:r>
              <a:rPr lang="pl-PL" sz="2200" dirty="0"/>
              <a:t>..”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755" y="5971585"/>
            <a:ext cx="1279166" cy="62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2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/>
          <a:lstStyle/>
          <a:p>
            <a:r>
              <a:rPr lang="pl-PL" dirty="0" smtClean="0"/>
              <a:t>Dla </a:t>
            </a:r>
            <a:r>
              <a:rPr lang="pl-PL" b="1" dirty="0" smtClean="0"/>
              <a:t>WZROKOWCA</a:t>
            </a:r>
            <a:r>
              <a:rPr lang="pl-PL" dirty="0" smtClean="0"/>
              <a:t> istotne jest: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41648"/>
            <a:ext cx="9097731" cy="386672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accent2"/>
                </a:solidFill>
              </a:rPr>
              <a:t>Skupienie na celu </a:t>
            </a:r>
            <a:r>
              <a:rPr lang="pl-PL" b="1" dirty="0" smtClean="0">
                <a:solidFill>
                  <a:schemeClr val="accent2"/>
                </a:solidFill>
              </a:rPr>
              <a:t>lekcji </a:t>
            </a:r>
            <a:r>
              <a:rPr lang="pl-PL" dirty="0" smtClean="0"/>
              <a:t>– dlaczego </a:t>
            </a:r>
            <a:r>
              <a:rPr lang="pl-PL" dirty="0"/>
              <a:t>dany temat jest ważny? Co należy </a:t>
            </a:r>
            <a:r>
              <a:rPr lang="pl-PL" dirty="0" smtClean="0"/>
              <a:t>wiedzieć</a:t>
            </a:r>
            <a:r>
              <a:rPr lang="pl-PL" dirty="0"/>
              <a:t>? </a:t>
            </a:r>
            <a:br>
              <a:rPr lang="pl-PL" dirty="0"/>
            </a:br>
            <a:r>
              <a:rPr lang="pl-PL" dirty="0" smtClean="0"/>
              <a:t>Do </a:t>
            </a:r>
            <a:r>
              <a:rPr lang="pl-PL" dirty="0"/>
              <a:t>czego </a:t>
            </a:r>
            <a:r>
              <a:rPr lang="pl-PL" dirty="0" smtClean="0"/>
              <a:t>można </a:t>
            </a:r>
            <a:r>
              <a:rPr lang="pl-PL" dirty="0"/>
              <a:t>wykorzystać zdobytą wiedzę</a:t>
            </a:r>
            <a:r>
              <a:rPr lang="pl-PL" dirty="0" smtClean="0"/>
              <a:t>?</a:t>
            </a:r>
            <a:br>
              <a:rPr lang="pl-PL" dirty="0" smtClean="0"/>
            </a:br>
            <a:endParaRPr lang="pl-PL" dirty="0" smtClean="0"/>
          </a:p>
          <a:p>
            <a:r>
              <a:rPr lang="pl-PL" b="1" dirty="0">
                <a:solidFill>
                  <a:schemeClr val="accent2"/>
                </a:solidFill>
              </a:rPr>
              <a:t>Utrzymanie </a:t>
            </a:r>
            <a:r>
              <a:rPr lang="pl-PL" b="1" dirty="0" smtClean="0">
                <a:solidFill>
                  <a:schemeClr val="accent2"/>
                </a:solidFill>
              </a:rPr>
              <a:t>uwagi </a:t>
            </a:r>
            <a:r>
              <a:rPr lang="pl-PL" dirty="0" smtClean="0"/>
              <a:t>-</a:t>
            </a:r>
            <a:r>
              <a:rPr lang="pl-PL" dirty="0"/>
              <a:t> </a:t>
            </a:r>
            <a:r>
              <a:rPr lang="pl-PL" dirty="0" smtClean="0"/>
              <a:t>utrzymywanie </a:t>
            </a:r>
            <a:r>
              <a:rPr lang="pl-PL" dirty="0"/>
              <a:t>ciągłego skupienia nad zadaniem może być </a:t>
            </a:r>
            <a:r>
              <a:rPr lang="pl-PL" dirty="0" smtClean="0"/>
              <a:t>trudne ze względu </a:t>
            </a:r>
            <a:r>
              <a:rPr lang="pl-PL" dirty="0"/>
              <a:t>na liczne bodźce </a:t>
            </a:r>
            <a:r>
              <a:rPr lang="pl-PL" dirty="0" smtClean="0"/>
              <a:t>wzrokowe </a:t>
            </a:r>
            <a:r>
              <a:rPr lang="pl-PL" dirty="0"/>
              <a:t>występujące w naszym otoczeniu. Warto wybrać jedno, </a:t>
            </a:r>
            <a:r>
              <a:rPr lang="pl-PL" dirty="0" smtClean="0"/>
              <a:t>stałe </a:t>
            </a:r>
            <a:r>
              <a:rPr lang="pl-PL" dirty="0"/>
              <a:t>miejsce do nauki i tak je uporządkować, by nie odwracało naszej uwagi od </a:t>
            </a:r>
            <a:r>
              <a:rPr lang="pl-PL" dirty="0" smtClean="0"/>
              <a:t>zadania.</a:t>
            </a:r>
            <a:br>
              <a:rPr lang="pl-PL" dirty="0" smtClean="0"/>
            </a:br>
            <a:endParaRPr lang="pl-PL" dirty="0" smtClean="0"/>
          </a:p>
          <a:p>
            <a:r>
              <a:rPr lang="pl-PL" b="1" dirty="0">
                <a:solidFill>
                  <a:schemeClr val="accent2"/>
                </a:solidFill>
              </a:rPr>
              <a:t>Wzrokowe </a:t>
            </a:r>
            <a:r>
              <a:rPr lang="pl-PL" b="1" dirty="0" smtClean="0">
                <a:solidFill>
                  <a:schemeClr val="accent2"/>
                </a:solidFill>
              </a:rPr>
              <a:t>wskazówki </a:t>
            </a:r>
            <a:r>
              <a:rPr lang="pl-PL" dirty="0" smtClean="0"/>
              <a:t>–</a:t>
            </a:r>
            <a:r>
              <a:rPr lang="pl-PL" dirty="0"/>
              <a:t> </a:t>
            </a:r>
            <a:r>
              <a:rPr lang="pl-PL" dirty="0" smtClean="0"/>
              <a:t>dla </a:t>
            </a:r>
            <a:r>
              <a:rPr lang="pl-PL" dirty="0"/>
              <a:t>wzrokowca dobrym pomysłem może okazać się </a:t>
            </a:r>
            <a:r>
              <a:rPr lang="pl-PL" dirty="0" smtClean="0"/>
              <a:t>połączenie wzrokowych </a:t>
            </a:r>
            <a:r>
              <a:rPr lang="pl-PL" dirty="0"/>
              <a:t>wskazówek </a:t>
            </a:r>
            <a:r>
              <a:rPr lang="pl-PL" dirty="0" smtClean="0"/>
              <a:t>związanych </a:t>
            </a:r>
            <a:r>
              <a:rPr lang="pl-PL" dirty="0"/>
              <a:t>z tematem </a:t>
            </a:r>
            <a:r>
              <a:rPr lang="pl-PL" dirty="0" smtClean="0"/>
              <a:t>z </a:t>
            </a:r>
            <a:r>
              <a:rPr lang="pl-PL" dirty="0"/>
              <a:t>czymś </a:t>
            </a:r>
            <a:r>
              <a:rPr lang="pl-PL" dirty="0" smtClean="0"/>
              <a:t>charakterystycznym dla </a:t>
            </a:r>
            <a:r>
              <a:rPr lang="pl-PL" dirty="0"/>
              <a:t>danej </a:t>
            </a:r>
            <a:r>
              <a:rPr lang="pl-PL" dirty="0" smtClean="0"/>
              <a:t>osoby, </a:t>
            </a:r>
            <a:r>
              <a:rPr lang="pl-PL" dirty="0"/>
              <a:t>by ułatwić zapamiętywanie </a:t>
            </a:r>
            <a:r>
              <a:rPr lang="pl-PL" dirty="0" smtClean="0"/>
              <a:t>informacji. Zapamiętany </a:t>
            </a:r>
            <a:r>
              <a:rPr lang="pl-PL" dirty="0"/>
              <a:t>kontekst uczenia się pomaga </a:t>
            </a:r>
            <a:r>
              <a:rPr lang="pl-PL" dirty="0" smtClean="0"/>
              <a:t>łatwiej </a:t>
            </a:r>
            <a:r>
              <a:rPr lang="pl-PL" dirty="0"/>
              <a:t>wydobyć </a:t>
            </a:r>
            <a:r>
              <a:rPr lang="pl-PL" dirty="0" smtClean="0"/>
              <a:t>informacje z pamięci.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755" y="5971585"/>
            <a:ext cx="1279166" cy="62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4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5666" y="898459"/>
            <a:ext cx="8865911" cy="438187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b="1" dirty="0" smtClean="0">
                <a:solidFill>
                  <a:schemeClr val="accent2"/>
                </a:solidFill>
              </a:rPr>
              <a:t>Różne </a:t>
            </a:r>
            <a:r>
              <a:rPr lang="pl-PL" b="1" dirty="0">
                <a:solidFill>
                  <a:schemeClr val="accent2"/>
                </a:solidFill>
              </a:rPr>
              <a:t>formy prezentacji </a:t>
            </a:r>
            <a:r>
              <a:rPr lang="pl-PL" sz="2000" b="1" dirty="0">
                <a:solidFill>
                  <a:schemeClr val="accent2"/>
                </a:solidFill>
              </a:rPr>
              <a:t>danego </a:t>
            </a:r>
            <a:r>
              <a:rPr lang="pl-PL" sz="2000" b="1" dirty="0" smtClean="0">
                <a:solidFill>
                  <a:schemeClr val="accent2"/>
                </a:solidFill>
              </a:rPr>
              <a:t>materiału </a:t>
            </a:r>
            <a:r>
              <a:rPr lang="pl-PL" sz="2000" dirty="0" smtClean="0"/>
              <a:t>– przedstawianie informacji </a:t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sposób jasny </a:t>
            </a:r>
            <a:r>
              <a:rPr lang="pl-PL" sz="2000" dirty="0" smtClean="0"/>
              <a:t>i </a:t>
            </a:r>
            <a:r>
              <a:rPr lang="pl-PL" sz="2000" dirty="0"/>
              <a:t>uporządkowany za pomocą </a:t>
            </a:r>
            <a:r>
              <a:rPr lang="pl-PL" sz="2000" dirty="0" smtClean="0"/>
              <a:t>schematów</a:t>
            </a:r>
            <a:r>
              <a:rPr lang="pl-PL" sz="2000" dirty="0"/>
              <a:t>, wykresów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diagramów; </a:t>
            </a:r>
            <a:r>
              <a:rPr lang="pl-PL" sz="2000" dirty="0" smtClean="0"/>
              <a:t>używanie materiałów drukowanych różnego rodzaju: </a:t>
            </a:r>
            <a:r>
              <a:rPr lang="pl-PL" sz="2000" dirty="0"/>
              <a:t>książek, gazet, </a:t>
            </a:r>
            <a:r>
              <a:rPr lang="pl-PL" sz="2000" dirty="0" smtClean="0"/>
              <a:t>podręczników</a:t>
            </a:r>
            <a:r>
              <a:rPr lang="pl-PL" sz="2000" dirty="0"/>
              <a:t>, instrukcji, </a:t>
            </a:r>
            <a:r>
              <a:rPr lang="pl-PL" sz="2000" dirty="0" smtClean="0"/>
              <a:t>tablic, </a:t>
            </a:r>
            <a:r>
              <a:rPr lang="pl-PL" sz="2000" dirty="0"/>
              <a:t>wykresów, </a:t>
            </a:r>
            <a:r>
              <a:rPr lang="pl-PL" sz="2000" dirty="0" smtClean="0"/>
              <a:t>plakatów; wyróżnianie </a:t>
            </a:r>
            <a:r>
              <a:rPr lang="pl-PL" sz="2000" dirty="0"/>
              <a:t>najważniejszych </a:t>
            </a:r>
            <a:r>
              <a:rPr lang="pl-PL" sz="2000" dirty="0" smtClean="0"/>
              <a:t>informacji (kolorem</a:t>
            </a:r>
            <a:r>
              <a:rPr lang="pl-PL" sz="2000" dirty="0"/>
              <a:t>, </a:t>
            </a:r>
            <a:r>
              <a:rPr lang="pl-PL" sz="2000" dirty="0" smtClean="0"/>
              <a:t>podkreśleniem, </a:t>
            </a:r>
            <a:r>
              <a:rPr lang="pl-PL" sz="2000" dirty="0"/>
              <a:t>pogrubieniem). Im bardziej atrakcyjne wzrokowo będą przedstawione informacje, tym </a:t>
            </a:r>
            <a:r>
              <a:rPr lang="pl-PL" sz="2000" dirty="0" smtClean="0"/>
              <a:t>lepiej </a:t>
            </a:r>
            <a:r>
              <a:rPr lang="pl-PL" sz="2000" dirty="0"/>
              <a:t>zostaną zapamiętane.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b="1" dirty="0" smtClean="0">
                <a:solidFill>
                  <a:schemeClr val="accent2"/>
                </a:solidFill>
              </a:rPr>
              <a:t>Kontakt wzrokowy </a:t>
            </a:r>
            <a:r>
              <a:rPr lang="pl-PL" sz="2000" dirty="0" smtClean="0"/>
              <a:t>– wzrokowcy </a:t>
            </a:r>
            <a:r>
              <a:rPr lang="pl-PL" sz="2000" dirty="0"/>
              <a:t>przywiązują większą wagę do </a:t>
            </a:r>
            <a:r>
              <a:rPr lang="pl-PL" sz="2000" dirty="0" smtClean="0"/>
              <a:t>tego</a:t>
            </a:r>
            <a:r>
              <a:rPr lang="pl-PL" sz="2000" dirty="0"/>
              <a:t>, co widzą, niż do </a:t>
            </a:r>
            <a:r>
              <a:rPr lang="pl-PL" sz="2000" dirty="0" smtClean="0"/>
              <a:t>tego, co </a:t>
            </a:r>
            <a:r>
              <a:rPr lang="pl-PL" sz="2000" dirty="0"/>
              <a:t>słyszą, stąd bardzo ważne jest, by </a:t>
            </a:r>
            <a:r>
              <a:rPr lang="pl-PL" sz="2000" dirty="0" smtClean="0"/>
              <a:t>osoba </a:t>
            </a:r>
            <a:r>
              <a:rPr lang="pl-PL" sz="2000" dirty="0"/>
              <a:t>przekazująca wiedzę </a:t>
            </a:r>
            <a:r>
              <a:rPr lang="pl-PL" sz="2000" dirty="0" smtClean="0"/>
              <a:t>utrzymywała </a:t>
            </a:r>
            <a:r>
              <a:rPr lang="pl-PL" sz="2000" dirty="0"/>
              <a:t>kontakt </a:t>
            </a:r>
            <a:r>
              <a:rPr lang="pl-PL" sz="2000" dirty="0" smtClean="0"/>
              <a:t>wzrokowy </a:t>
            </a:r>
            <a:r>
              <a:rPr lang="pl-PL" sz="2000" dirty="0"/>
              <a:t>z </a:t>
            </a:r>
            <a:r>
              <a:rPr lang="pl-PL" sz="2000" dirty="0" smtClean="0"/>
              <a:t>uczniem. </a:t>
            </a:r>
            <a:r>
              <a:rPr lang="pl-PL" sz="2000" dirty="0"/>
              <a:t>Dzięki temu </a:t>
            </a:r>
            <a:r>
              <a:rPr lang="pl-PL" sz="2000" dirty="0" smtClean="0"/>
              <a:t>można kontrolować, czy </a:t>
            </a:r>
            <a:r>
              <a:rPr lang="pl-PL" sz="2000" dirty="0"/>
              <a:t>dane zagadnienie </a:t>
            </a:r>
            <a:r>
              <a:rPr lang="pl-PL" sz="2000" dirty="0" smtClean="0"/>
              <a:t>jest zrozumiałe</a:t>
            </a:r>
            <a:r>
              <a:rPr lang="pl-PL" sz="2000" dirty="0"/>
              <a:t>, czy może należy jeszcze coś powtórzyć. Uczniowie </a:t>
            </a:r>
            <a:r>
              <a:rPr lang="pl-PL" sz="2000" dirty="0" smtClean="0"/>
              <a:t>skupiają swoją </a:t>
            </a:r>
            <a:r>
              <a:rPr lang="pl-PL" sz="2000" dirty="0"/>
              <a:t>uwagę, gdyż </a:t>
            </a:r>
            <a:r>
              <a:rPr lang="pl-PL" sz="2000" dirty="0" smtClean="0"/>
              <a:t>mają </a:t>
            </a:r>
            <a:r>
              <a:rPr lang="pl-PL" sz="2000" dirty="0"/>
              <a:t>świadomość, że nauczyciel mówi właśnie do nich.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755" y="5971585"/>
            <a:ext cx="1279166" cy="62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8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SŁUCHOWIEC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85611" y="1772836"/>
            <a:ext cx="289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Uczy się najlepiej wtedy, gdy słyszy informacje.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403797" y="3249252"/>
            <a:ext cx="3271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Preferuje wykłady, ćwiczenia, dyskusje grupowe, mówienie, debaty.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234484" y="4717856"/>
            <a:ext cx="3387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 dobrą pamięć do dialogów, muzyki, dźwięków.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220495" y="4394691"/>
            <a:ext cx="4675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Dobrze zapamiętuje nazwy własne, szybko uczy się wierszyków, rymowanek, melodii.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416085" y="1772837"/>
            <a:ext cx="289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Lubi powtarzać na głos to co napisał.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952446" y="2839723"/>
            <a:ext cx="4200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Może mieć trudności z odczytywaniem map, wykresów, tabelek, woli gdy ktoś mu je wytłumaczy słownie.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2781837" y="1352282"/>
            <a:ext cx="1429555" cy="42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>
            <a:off x="3232597" y="1545465"/>
            <a:ext cx="1442434" cy="159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>
            <a:off x="4675031" y="1562559"/>
            <a:ext cx="300637" cy="2983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5431600" y="1543227"/>
            <a:ext cx="1520846" cy="2629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5787860" y="1397227"/>
            <a:ext cx="1694766" cy="1366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6315895" y="1321118"/>
            <a:ext cx="1393120" cy="451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Obraz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526" y="5627100"/>
            <a:ext cx="1058080" cy="105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6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Najlepiej uczy się gdy: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2788" y="1658313"/>
            <a:ext cx="9007578" cy="4562183"/>
          </a:xfrm>
        </p:spPr>
        <p:txBody>
          <a:bodyPr>
            <a:normAutofit/>
          </a:bodyPr>
          <a:lstStyle/>
          <a:p>
            <a:r>
              <a:rPr lang="pl-PL" sz="2000" dirty="0"/>
              <a:t>współpracuje, dyskutuje, wymienia zdanie z innymi;</a:t>
            </a:r>
          </a:p>
          <a:p>
            <a:r>
              <a:rPr lang="pl-PL" sz="2000" dirty="0" smtClean="0"/>
              <a:t>informacja jest </a:t>
            </a:r>
            <a:r>
              <a:rPr lang="pl-PL" sz="2000" dirty="0"/>
              <a:t>przedstawiona werbalnie;</a:t>
            </a:r>
          </a:p>
          <a:p>
            <a:r>
              <a:rPr lang="pl-PL" sz="2000" dirty="0" smtClean="0"/>
              <a:t>prowadzący </a:t>
            </a:r>
            <a:r>
              <a:rPr lang="pl-PL" sz="2000" dirty="0"/>
              <a:t>zajęcia umożliwiają klasową debatę czy dyskusję;</a:t>
            </a:r>
          </a:p>
          <a:p>
            <a:r>
              <a:rPr lang="pl-PL" sz="2000" dirty="0" smtClean="0"/>
              <a:t>czyta </a:t>
            </a:r>
            <a:r>
              <a:rPr lang="pl-PL" sz="2000" dirty="0"/>
              <a:t>na głos swoje notatki;</a:t>
            </a:r>
          </a:p>
          <a:p>
            <a:r>
              <a:rPr lang="pl-PL" sz="2000" dirty="0"/>
              <a:t>powtarza stosując różną intonację;</a:t>
            </a:r>
          </a:p>
          <a:p>
            <a:r>
              <a:rPr lang="pl-PL" sz="2000" dirty="0" smtClean="0"/>
              <a:t>układa </a:t>
            </a:r>
            <a:r>
              <a:rPr lang="pl-PL" sz="2000" dirty="0"/>
              <a:t>rymowanki, wierszyki, piosenki;</a:t>
            </a:r>
          </a:p>
          <a:p>
            <a:r>
              <a:rPr lang="pl-PL" sz="2000" dirty="0" smtClean="0"/>
              <a:t>tworzy </a:t>
            </a:r>
            <a:r>
              <a:rPr lang="pl-PL" sz="2000" dirty="0"/>
              <a:t>mapy myśli i na głos omawia ich elementy;</a:t>
            </a:r>
          </a:p>
          <a:p>
            <a:r>
              <a:rPr lang="pl-PL" sz="2000" dirty="0" smtClean="0"/>
              <a:t>słucha </a:t>
            </a:r>
            <a:r>
              <a:rPr lang="pl-PL" sz="2000" dirty="0"/>
              <a:t>nagrań </a:t>
            </a:r>
            <a:r>
              <a:rPr lang="pl-PL" sz="2000" dirty="0" smtClean="0"/>
              <a:t>nowych </a:t>
            </a:r>
            <a:r>
              <a:rPr lang="pl-PL" sz="2000" dirty="0"/>
              <a:t>słówek, śpiewa zagraniczne piosenki;</a:t>
            </a:r>
          </a:p>
          <a:p>
            <a:r>
              <a:rPr lang="pl-PL" sz="2000" dirty="0" smtClean="0"/>
              <a:t>może </a:t>
            </a:r>
            <a:r>
              <a:rPr lang="pl-PL" sz="2000" dirty="0"/>
              <a:t>zadawać pytania, rozmawiać, dyskutować z prowadzącym lub innymi uczniami.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526" y="5627100"/>
            <a:ext cx="1058080" cy="105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8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Często używa zwrotów: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29524"/>
            <a:ext cx="8596668" cy="4381879"/>
          </a:xfrm>
        </p:spPr>
        <p:txBody>
          <a:bodyPr numCol="2">
            <a:normAutofit/>
          </a:bodyPr>
          <a:lstStyle/>
          <a:p>
            <a:r>
              <a:rPr lang="pl-PL" sz="2000" dirty="0"/>
              <a:t>„Do usłyszenia”;</a:t>
            </a:r>
          </a:p>
          <a:p>
            <a:r>
              <a:rPr lang="pl-PL" sz="2000" dirty="0"/>
              <a:t>„Brzmi </a:t>
            </a:r>
            <a:r>
              <a:rPr lang="pl-PL" sz="2000" dirty="0" smtClean="0"/>
              <a:t>to ciekawie</a:t>
            </a:r>
            <a:r>
              <a:rPr lang="pl-PL" sz="2000" dirty="0"/>
              <a:t>”;</a:t>
            </a:r>
          </a:p>
          <a:p>
            <a:r>
              <a:rPr lang="pl-PL" sz="2000" dirty="0"/>
              <a:t>„</a:t>
            </a:r>
            <a:r>
              <a:rPr lang="pl-PL" sz="2000" dirty="0" smtClean="0"/>
              <a:t>Powiem wyraźnie</a:t>
            </a:r>
            <a:endParaRPr lang="pl-PL" sz="2000" dirty="0"/>
          </a:p>
          <a:p>
            <a:r>
              <a:rPr lang="pl-PL" sz="2000" dirty="0"/>
              <a:t>”Nie mów, </a:t>
            </a:r>
            <a:r>
              <a:rPr lang="pl-PL" sz="2000" dirty="0" smtClean="0"/>
              <a:t>tylko słuchaj</a:t>
            </a:r>
            <a:r>
              <a:rPr lang="pl-PL" sz="2000" dirty="0"/>
              <a:t>”;</a:t>
            </a:r>
          </a:p>
          <a:p>
            <a:r>
              <a:rPr lang="pl-PL" sz="2000" dirty="0"/>
              <a:t>„To jest słowo </a:t>
            </a:r>
            <a:r>
              <a:rPr lang="pl-PL" sz="2000" dirty="0" smtClean="0"/>
              <a:t>w słowo </a:t>
            </a:r>
            <a:r>
              <a:rPr lang="pl-PL" sz="2000" dirty="0"/>
              <a:t>to samo”; </a:t>
            </a:r>
          </a:p>
          <a:p>
            <a:r>
              <a:rPr lang="pl-PL" sz="2000" dirty="0"/>
              <a:t>„</a:t>
            </a:r>
            <a:r>
              <a:rPr lang="pl-PL" sz="2000" dirty="0" smtClean="0"/>
              <a:t>Mówimy różnymi językami</a:t>
            </a:r>
            <a:r>
              <a:rPr lang="pl-PL" sz="2000" dirty="0"/>
              <a:t>”;</a:t>
            </a:r>
          </a:p>
          <a:p>
            <a:r>
              <a:rPr lang="pl-PL" sz="2000" dirty="0"/>
              <a:t>„Zamieniam </a:t>
            </a:r>
            <a:r>
              <a:rPr lang="pl-PL" sz="2000" dirty="0" smtClean="0"/>
              <a:t>się w </a:t>
            </a:r>
            <a:r>
              <a:rPr lang="pl-PL" sz="2000" dirty="0"/>
              <a:t>słuch”,</a:t>
            </a:r>
          </a:p>
          <a:p>
            <a:r>
              <a:rPr lang="pl-PL" sz="2000" dirty="0"/>
              <a:t>„A teraz </a:t>
            </a:r>
            <a:r>
              <a:rPr lang="pl-PL" sz="2000" dirty="0" smtClean="0"/>
              <a:t>się wygadaj</a:t>
            </a:r>
            <a:r>
              <a:rPr lang="pl-PL" sz="2000" dirty="0"/>
              <a:t>”;</a:t>
            </a:r>
          </a:p>
          <a:p>
            <a:r>
              <a:rPr lang="pl-PL" sz="2000" dirty="0"/>
              <a:t>„Trzymaj </a:t>
            </a:r>
            <a:r>
              <a:rPr lang="pl-PL" sz="2000" dirty="0" smtClean="0"/>
              <a:t>język za </a:t>
            </a:r>
            <a:r>
              <a:rPr lang="pl-PL" sz="2000" dirty="0"/>
              <a:t>zębami”.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526" y="5627100"/>
            <a:ext cx="1058080" cy="105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0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076578" y="1433847"/>
            <a:ext cx="7706812" cy="3717702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pl-PL" i="1" dirty="0" smtClean="0"/>
              <a:t>„Wiedza nabyta pod przymusem </a:t>
            </a:r>
            <a:br>
              <a:rPr lang="pl-PL" i="1" dirty="0" smtClean="0"/>
            </a:br>
            <a:r>
              <a:rPr lang="pl-PL" i="1" dirty="0" smtClean="0"/>
              <a:t>nie trzyma się głowy.” </a:t>
            </a:r>
            <a:br>
              <a:rPr lang="pl-PL" i="1" dirty="0" smtClean="0"/>
            </a:br>
            <a:r>
              <a:rPr lang="pl-PL" i="1" dirty="0" smtClean="0"/>
              <a:t>								</a:t>
            </a:r>
            <a:r>
              <a:rPr lang="pl-PL" sz="2400" i="1" dirty="0" smtClean="0"/>
              <a:t>Platon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243185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Dla </a:t>
            </a:r>
            <a:r>
              <a:rPr lang="pl-PL" b="1" dirty="0" smtClean="0">
                <a:solidFill>
                  <a:srgbClr val="0070C0"/>
                </a:solidFill>
              </a:rPr>
              <a:t>SŁUCHOWCA</a:t>
            </a:r>
            <a:r>
              <a:rPr lang="pl-PL" dirty="0" smtClean="0">
                <a:solidFill>
                  <a:srgbClr val="0070C0"/>
                </a:solidFill>
              </a:rPr>
              <a:t> istotne </a:t>
            </a:r>
            <a:r>
              <a:rPr lang="pl-PL" dirty="0">
                <a:solidFill>
                  <a:srgbClr val="0070C0"/>
                </a:solidFill>
              </a:rPr>
              <a:t>jest: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93919"/>
            <a:ext cx="8596668" cy="4716729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solidFill>
                  <a:srgbClr val="0070C0"/>
                </a:solidFill>
              </a:rPr>
              <a:t>Sprawdzenie, czy uczący się zrozumiał przekazywane treści </a:t>
            </a:r>
            <a:r>
              <a:rPr lang="pl-PL" sz="2000" dirty="0" smtClean="0"/>
              <a:t>- najłatwiej </a:t>
            </a:r>
            <a:r>
              <a:rPr lang="pl-PL" sz="2000" dirty="0"/>
              <a:t>można to </a:t>
            </a:r>
            <a:r>
              <a:rPr lang="pl-PL" sz="2000" dirty="0" smtClean="0"/>
              <a:t>sprawdzić prosząc ucznia, </a:t>
            </a:r>
            <a:r>
              <a:rPr lang="pl-PL" sz="2000" dirty="0"/>
              <a:t>by określił, co powiedział mówiący. Umożliwia to mówiącemu wyczucie, </a:t>
            </a:r>
            <a:r>
              <a:rPr lang="pl-PL" sz="2000" dirty="0" smtClean="0"/>
              <a:t>czy </a:t>
            </a:r>
            <a:r>
              <a:rPr lang="pl-PL" sz="2000" dirty="0"/>
              <a:t>osoba ucząca się naprawdę zrozumiała wypowiedź i czy zrozumiała ją we właściwym </a:t>
            </a:r>
            <a:r>
              <a:rPr lang="pl-PL" sz="2000" dirty="0" smtClean="0"/>
              <a:t>sensie</a:t>
            </a:r>
            <a:r>
              <a:rPr lang="pl-PL" sz="2000" dirty="0"/>
              <a:t>. </a:t>
            </a: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  <a:p>
            <a:pPr algn="just"/>
            <a:r>
              <a:rPr lang="pl-PL" sz="2000" b="1" dirty="0" smtClean="0">
                <a:solidFill>
                  <a:srgbClr val="0070C0"/>
                </a:solidFill>
              </a:rPr>
              <a:t>Zrozumienie </a:t>
            </a:r>
            <a:r>
              <a:rPr lang="pl-PL" sz="2000" b="1" dirty="0">
                <a:solidFill>
                  <a:srgbClr val="0070C0"/>
                </a:solidFill>
              </a:rPr>
              <a:t>celu nauki</a:t>
            </a:r>
            <a:r>
              <a:rPr lang="pl-PL" sz="2000" dirty="0">
                <a:solidFill>
                  <a:srgbClr val="0070C0"/>
                </a:solidFill>
              </a:rPr>
              <a:t> </a:t>
            </a:r>
            <a:r>
              <a:rPr lang="pl-PL" sz="2000" dirty="0" smtClean="0"/>
              <a:t>– podobnie</a:t>
            </a:r>
            <a:r>
              <a:rPr lang="pl-PL" sz="2000" dirty="0"/>
              <a:t>, jak w przypadku wzrokowców, ten </a:t>
            </a:r>
            <a:r>
              <a:rPr lang="pl-PL" sz="2000" dirty="0" smtClean="0"/>
              <a:t>punkt </a:t>
            </a:r>
            <a:r>
              <a:rPr lang="pl-PL" sz="2000" dirty="0"/>
              <a:t>jest bardzo </a:t>
            </a:r>
            <a:r>
              <a:rPr lang="pl-PL" sz="2000" dirty="0" smtClean="0"/>
              <a:t>ważny</a:t>
            </a:r>
            <a:r>
              <a:rPr lang="pl-PL" sz="2000" dirty="0"/>
              <a:t>. Pomaga w wypracowaniu pozytywnego nastawienia do materiału, który trzeba </a:t>
            </a:r>
            <a:r>
              <a:rPr lang="pl-PL" sz="2000" dirty="0" smtClean="0"/>
              <a:t>przyswoić </a:t>
            </a:r>
            <a:r>
              <a:rPr lang="pl-PL" sz="2000" dirty="0"/>
              <a:t>oraz w połączeniu go z dotychczasową wiedzą (co znacząco wpływa na trwałość </a:t>
            </a:r>
            <a:r>
              <a:rPr lang="pl-PL" sz="2000" dirty="0" smtClean="0"/>
              <a:t>zapamiętanej </a:t>
            </a:r>
            <a:r>
              <a:rPr lang="pl-PL" sz="2000" dirty="0"/>
              <a:t>informacji</a:t>
            </a:r>
            <a:r>
              <a:rPr lang="pl-PL" sz="2000" dirty="0" smtClean="0"/>
              <a:t>).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526" y="5627100"/>
            <a:ext cx="1058080" cy="105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9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081825"/>
            <a:ext cx="8596668" cy="4959537"/>
          </a:xfrm>
        </p:spPr>
        <p:txBody>
          <a:bodyPr/>
          <a:lstStyle/>
          <a:p>
            <a:pPr algn="just"/>
            <a:r>
              <a:rPr lang="pl-PL" sz="2000" b="1" dirty="0">
                <a:solidFill>
                  <a:srgbClr val="0070C0"/>
                </a:solidFill>
              </a:rPr>
              <a:t>Debaty, dyskusje </a:t>
            </a:r>
            <a:r>
              <a:rPr lang="pl-PL" sz="2000" dirty="0"/>
              <a:t>– słuchowcy zwracają większą uwagę na słowo mówione, stąd wprowadzenie takich metod aktywizujących pomaga skupić uwagę i zapamiętać jeszcze więcej. Praca w grupach–uczenie się w grupie, która dyskutuje nad omawianym tematem jest w przypadku słuchowców bardzo efektywnym sposobem nauki. Warto więc od czasu do czasu zaaranżować pracę grupową, która dodatkowo rozwija kompetencje społeczne i pomaga sprawdzić, jaki jest stan wiedzy osoby w stosunku do innych</a:t>
            </a:r>
            <a:r>
              <a:rPr lang="pl-PL" sz="2000" dirty="0" smtClean="0"/>
              <a:t>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b="1" dirty="0">
                <a:solidFill>
                  <a:srgbClr val="0070C0"/>
                </a:solidFill>
              </a:rPr>
              <a:t>Korepetycje</a:t>
            </a:r>
            <a:r>
              <a:rPr lang="pl-PL" sz="2000" dirty="0">
                <a:solidFill>
                  <a:srgbClr val="0070C0"/>
                </a:solidFill>
              </a:rPr>
              <a:t> </a:t>
            </a:r>
            <a:r>
              <a:rPr lang="pl-PL" sz="2000" dirty="0"/>
              <a:t>– w przypadku wyrównywania różnic w poziomie wiedzy warto pomóc w nauce komuś słabszemu. Dzięki temu można „osłuchać się” kolejny raz z omawianym materiałem i sprawdzić, co jest zrozumiałe, a co nie i wymaga przypomnienia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37" y="5678616"/>
            <a:ext cx="1058080" cy="105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3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408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            KINESTETYK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753081" y="1516549"/>
            <a:ext cx="4095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Uczy się najskuteczniej poprzez wykonywanie czynności. Najlepiej chłonie wiedzę przez doświadczenie, przykład i ćwiczenia.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508522" y="3299865"/>
            <a:ext cx="3943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Podczas nauki swobodnie rozsiada się, bawi się długopisem lub innym przedmiotem.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88837" y="3516328"/>
            <a:ext cx="39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Stawia na naukę przez aktywność fizyczną bardziej niż słuchanie.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903926" y="4864852"/>
            <a:ext cx="4099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Jest urodzonym odkrywcą, realizuje się poprzez robienie, a nie myślenie o zadaniu przed jego rozpoczęciem.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180563" y="1965153"/>
            <a:ext cx="2949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Korzysta z demonstracji, filmów wideo, studium przypadku.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477130" y="4864852"/>
            <a:ext cx="3943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 dobra pamięć do działań i ruchów ciała. Patrząc na innych odczytują ich mowę ciała.</a:t>
            </a:r>
            <a:endParaRPr lang="pl-PL" dirty="0"/>
          </a:p>
        </p:txBody>
      </p:sp>
      <p:cxnSp>
        <p:nvCxnSpPr>
          <p:cNvPr id="11" name="Łącznik prosty ze strzałką 10"/>
          <p:cNvCxnSpPr/>
          <p:nvPr/>
        </p:nvCxnSpPr>
        <p:spPr>
          <a:xfrm flipH="1">
            <a:off x="3193961" y="1275008"/>
            <a:ext cx="1519707" cy="690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3977424" y="1337308"/>
            <a:ext cx="1204175" cy="1551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4579511" y="1383650"/>
            <a:ext cx="1051777" cy="325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027312" y="1337308"/>
            <a:ext cx="1200483" cy="329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6477130" y="1275008"/>
            <a:ext cx="1501330" cy="1906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6787834" y="1275008"/>
            <a:ext cx="1003885" cy="241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Obraz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623966"/>
            <a:ext cx="1897225" cy="112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2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Najlepiej uczy się gdy: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4755366"/>
          </a:xfrm>
        </p:spPr>
        <p:txBody>
          <a:bodyPr>
            <a:normAutofit fontScale="92500"/>
          </a:bodyPr>
          <a:lstStyle/>
          <a:p>
            <a:r>
              <a:rPr lang="pl-PL" sz="2000" dirty="0" smtClean="0"/>
              <a:t>jest </a:t>
            </a:r>
            <a:r>
              <a:rPr lang="pl-PL" sz="2000" dirty="0"/>
              <a:t>fizycznie zaangażowany w </a:t>
            </a:r>
            <a:r>
              <a:rPr lang="pl-PL" sz="2000" dirty="0" smtClean="0"/>
              <a:t>ćwiczenie;</a:t>
            </a:r>
          </a:p>
          <a:p>
            <a:r>
              <a:rPr lang="pl-PL" sz="2000" dirty="0" smtClean="0"/>
              <a:t>informacja </a:t>
            </a:r>
            <a:r>
              <a:rPr lang="pl-PL" sz="2000" dirty="0"/>
              <a:t>jest przedstawiona w sposób, który pobudza do </a:t>
            </a:r>
            <a:r>
              <a:rPr lang="pl-PL" sz="2000" dirty="0" smtClean="0"/>
              <a:t>aktywności fizycznej</a:t>
            </a:r>
            <a:r>
              <a:rPr lang="pl-PL" sz="2000" dirty="0"/>
              <a:t>;</a:t>
            </a:r>
          </a:p>
          <a:p>
            <a:r>
              <a:rPr lang="pl-PL" sz="2000" dirty="0" smtClean="0"/>
              <a:t>korzysta </a:t>
            </a:r>
            <a:r>
              <a:rPr lang="pl-PL" sz="2000" dirty="0"/>
              <a:t>z zachęty uczącego do klasowych demonstracji, scenek, doświadczeń, </a:t>
            </a:r>
            <a:r>
              <a:rPr lang="pl-PL" sz="2000" dirty="0" smtClean="0"/>
              <a:t>eksperymentów;</a:t>
            </a:r>
          </a:p>
          <a:p>
            <a:r>
              <a:rPr lang="pl-PL" sz="2000" dirty="0" smtClean="0"/>
              <a:t>gdy </a:t>
            </a:r>
            <a:r>
              <a:rPr lang="pl-PL" sz="2000" dirty="0"/>
              <a:t>uczy się w praktyce łatwiej </a:t>
            </a:r>
            <a:r>
              <a:rPr lang="pl-PL" sz="2000" dirty="0" smtClean="0"/>
              <a:t>mu zrozumieć </a:t>
            </a:r>
            <a:r>
              <a:rPr lang="pl-PL" sz="2000" dirty="0"/>
              <a:t>coś nowego w połączeniu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tym, co nauczył się już </a:t>
            </a:r>
            <a:r>
              <a:rPr lang="pl-PL" sz="2000" dirty="0" smtClean="0"/>
              <a:t>wcześniej;</a:t>
            </a:r>
            <a:endParaRPr lang="pl-PL" sz="2000" dirty="0"/>
          </a:p>
          <a:p>
            <a:r>
              <a:rPr lang="pl-PL" sz="2000" dirty="0"/>
              <a:t>konstruuje przestrzenne modele (wycinanki, lepienie z </a:t>
            </a:r>
            <a:r>
              <a:rPr lang="pl-PL" sz="2000" dirty="0" smtClean="0"/>
              <a:t>plasteliny</a:t>
            </a:r>
            <a:r>
              <a:rPr lang="pl-PL" sz="2000" dirty="0"/>
              <a:t>, modelowanie, itp.);</a:t>
            </a:r>
          </a:p>
          <a:p>
            <a:r>
              <a:rPr lang="pl-PL" sz="2000" dirty="0" smtClean="0"/>
              <a:t>pracuje </a:t>
            </a:r>
            <a:r>
              <a:rPr lang="pl-PL" sz="2000" dirty="0"/>
              <a:t>w terenie, na wycieczkach, wyjściach z klasą w różne </a:t>
            </a:r>
            <a:r>
              <a:rPr lang="pl-PL" sz="2000" dirty="0" smtClean="0"/>
              <a:t>miejsca;</a:t>
            </a:r>
            <a:endParaRPr lang="pl-PL" sz="2000" dirty="0"/>
          </a:p>
          <a:p>
            <a:r>
              <a:rPr lang="pl-PL" sz="2000" dirty="0" smtClean="0"/>
              <a:t>podczas </a:t>
            </a:r>
            <a:r>
              <a:rPr lang="pl-PL" sz="2000" dirty="0"/>
              <a:t>nauki chodzi czytając książkę lub notatki;</a:t>
            </a:r>
          </a:p>
          <a:p>
            <a:r>
              <a:rPr lang="pl-PL" sz="2000" dirty="0" smtClean="0"/>
              <a:t>odgrywa </a:t>
            </a:r>
            <a:r>
              <a:rPr lang="pl-PL" sz="2000" dirty="0"/>
              <a:t>scenki, gestykuluje, demonstruje pojęcia za pomocą pozy ciała, mimiki.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623966"/>
            <a:ext cx="1897225" cy="112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76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  Często </a:t>
            </a:r>
            <a:r>
              <a:rPr lang="pl-PL" dirty="0">
                <a:solidFill>
                  <a:srgbClr val="FF0000"/>
                </a:solidFill>
              </a:rPr>
              <a:t>używa zwrotów: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12859"/>
            <a:ext cx="8596668" cy="3880773"/>
          </a:xfrm>
        </p:spPr>
        <p:txBody>
          <a:bodyPr numCol="2">
            <a:normAutofit/>
          </a:bodyPr>
          <a:lstStyle/>
          <a:p>
            <a:r>
              <a:rPr lang="pl-PL" dirty="0"/>
              <a:t>„Będziemy </a:t>
            </a:r>
            <a:r>
              <a:rPr lang="pl-PL" dirty="0" smtClean="0"/>
              <a:t>w kontakcie</a:t>
            </a:r>
            <a:r>
              <a:rPr lang="pl-PL" dirty="0"/>
              <a:t>”,</a:t>
            </a:r>
          </a:p>
          <a:p>
            <a:r>
              <a:rPr lang="pl-PL" dirty="0"/>
              <a:t>„</a:t>
            </a:r>
            <a:r>
              <a:rPr lang="pl-PL" dirty="0" smtClean="0"/>
              <a:t>Odnoszę wrażenie</a:t>
            </a:r>
            <a:r>
              <a:rPr lang="pl-PL" dirty="0"/>
              <a:t>”,</a:t>
            </a:r>
          </a:p>
          <a:p>
            <a:r>
              <a:rPr lang="pl-PL" dirty="0"/>
              <a:t>„Nie </a:t>
            </a:r>
            <a:r>
              <a:rPr lang="pl-PL" dirty="0" smtClean="0"/>
              <a:t>chwytam tego</a:t>
            </a:r>
            <a:r>
              <a:rPr lang="pl-PL" dirty="0"/>
              <a:t>”,</a:t>
            </a:r>
          </a:p>
          <a:p>
            <a:r>
              <a:rPr lang="pl-PL" dirty="0"/>
              <a:t>„Nie nadążam </a:t>
            </a:r>
            <a:r>
              <a:rPr lang="pl-PL" dirty="0" smtClean="0"/>
              <a:t>za tobą</a:t>
            </a:r>
            <a:r>
              <a:rPr lang="pl-PL" dirty="0"/>
              <a:t>”,</a:t>
            </a:r>
          </a:p>
          <a:p>
            <a:r>
              <a:rPr lang="pl-PL" dirty="0"/>
              <a:t>„Czujesz to?” ,</a:t>
            </a:r>
          </a:p>
          <a:p>
            <a:r>
              <a:rPr lang="pl-PL" dirty="0"/>
              <a:t>„To </a:t>
            </a:r>
            <a:r>
              <a:rPr lang="pl-PL" dirty="0" smtClean="0"/>
              <a:t>niezbita prawda</a:t>
            </a:r>
            <a:r>
              <a:rPr lang="pl-PL" dirty="0"/>
              <a:t>”,</a:t>
            </a:r>
          </a:p>
          <a:p>
            <a:r>
              <a:rPr lang="pl-PL" dirty="0"/>
              <a:t>„Ręka w rękę”,</a:t>
            </a:r>
          </a:p>
          <a:p>
            <a:r>
              <a:rPr lang="pl-PL" dirty="0"/>
              <a:t>„Wziąć się </a:t>
            </a:r>
            <a:r>
              <a:rPr lang="pl-PL" dirty="0" smtClean="0"/>
              <a:t>za bary</a:t>
            </a:r>
            <a:r>
              <a:rPr lang="pl-PL" dirty="0"/>
              <a:t>”,</a:t>
            </a:r>
          </a:p>
          <a:p>
            <a:r>
              <a:rPr lang="pl-PL" dirty="0"/>
              <a:t>„Wyłożyć </a:t>
            </a:r>
            <a:r>
              <a:rPr lang="pl-PL" dirty="0" smtClean="0"/>
              <a:t>karty na </a:t>
            </a:r>
            <a:r>
              <a:rPr lang="pl-PL" dirty="0"/>
              <a:t>stół”,</a:t>
            </a:r>
          </a:p>
          <a:p>
            <a:r>
              <a:rPr lang="pl-PL" dirty="0"/>
              <a:t>„Chwycić byka </a:t>
            </a:r>
            <a:r>
              <a:rPr lang="pl-PL" dirty="0" smtClean="0"/>
              <a:t>za rogi</a:t>
            </a:r>
            <a:r>
              <a:rPr lang="pl-PL" dirty="0"/>
              <a:t>”,</a:t>
            </a:r>
          </a:p>
          <a:p>
            <a:r>
              <a:rPr lang="pl-PL" dirty="0"/>
              <a:t>„Gotować się </a:t>
            </a:r>
            <a:r>
              <a:rPr lang="pl-PL" dirty="0" smtClean="0"/>
              <a:t>ze</a:t>
            </a:r>
            <a:r>
              <a:rPr lang="pl-PL" dirty="0"/>
              <a:t>złości”,</a:t>
            </a:r>
          </a:p>
          <a:p>
            <a:r>
              <a:rPr lang="pl-PL" dirty="0"/>
              <a:t>„Pociągać </a:t>
            </a:r>
            <a:r>
              <a:rPr lang="pl-PL" dirty="0" smtClean="0"/>
              <a:t>za sznurki</a:t>
            </a:r>
            <a:r>
              <a:rPr lang="pl-PL" dirty="0"/>
              <a:t>”,</a:t>
            </a:r>
          </a:p>
          <a:p>
            <a:r>
              <a:rPr lang="pl-PL" dirty="0"/>
              <a:t>„Wziąć się </a:t>
            </a:r>
            <a:r>
              <a:rPr lang="pl-PL" dirty="0" smtClean="0"/>
              <a:t>w garść</a:t>
            </a:r>
            <a:r>
              <a:rPr lang="pl-PL" dirty="0"/>
              <a:t>”,</a:t>
            </a:r>
          </a:p>
          <a:p>
            <a:r>
              <a:rPr lang="pl-PL" dirty="0"/>
              <a:t>„Nie </a:t>
            </a:r>
            <a:r>
              <a:rPr lang="pl-PL" dirty="0" smtClean="0"/>
              <a:t>poruszaj tego </a:t>
            </a:r>
            <a:r>
              <a:rPr lang="pl-PL" dirty="0"/>
              <a:t>tematu”,</a:t>
            </a:r>
          </a:p>
          <a:p>
            <a:r>
              <a:rPr lang="pl-PL" dirty="0"/>
              <a:t>„To robi </a:t>
            </a:r>
            <a:r>
              <a:rPr lang="pl-PL" dirty="0" smtClean="0"/>
              <a:t>dobre wrażenie</a:t>
            </a:r>
            <a:r>
              <a:rPr lang="pl-PL" dirty="0"/>
              <a:t>”.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623966"/>
            <a:ext cx="1897225" cy="112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0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Dla </a:t>
            </a:r>
            <a:r>
              <a:rPr lang="pl-PL" b="1" dirty="0" smtClean="0">
                <a:solidFill>
                  <a:srgbClr val="FF0000"/>
                </a:solidFill>
              </a:rPr>
              <a:t>KINESTETYKA </a:t>
            </a:r>
            <a:r>
              <a:rPr lang="pl-PL" dirty="0" smtClean="0">
                <a:solidFill>
                  <a:srgbClr val="FF0000"/>
                </a:solidFill>
              </a:rPr>
              <a:t>istotne </a:t>
            </a:r>
            <a:r>
              <a:rPr lang="pl-PL" dirty="0">
                <a:solidFill>
                  <a:srgbClr val="FF0000"/>
                </a:solidFill>
              </a:rPr>
              <a:t>jest: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93949"/>
            <a:ext cx="8596668" cy="5125791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solidFill>
                  <a:srgbClr val="FF0000"/>
                </a:solidFill>
              </a:rPr>
              <a:t>Skupienie </a:t>
            </a:r>
            <a:r>
              <a:rPr lang="pl-PL" sz="2000" b="1" dirty="0" smtClean="0">
                <a:solidFill>
                  <a:srgbClr val="FF0000"/>
                </a:solidFill>
              </a:rPr>
              <a:t>uwagi </a:t>
            </a:r>
            <a:r>
              <a:rPr lang="pl-PL" sz="2000" dirty="0" smtClean="0"/>
              <a:t>– jak </a:t>
            </a:r>
            <a:r>
              <a:rPr lang="pl-PL" sz="2000" dirty="0"/>
              <a:t>już zostało wspomniane wyżej, uczniowie uczący się kinestetycznie </a:t>
            </a:r>
            <a:r>
              <a:rPr lang="pl-PL" sz="2000" dirty="0" smtClean="0"/>
              <a:t>mają </a:t>
            </a:r>
            <a:r>
              <a:rPr lang="pl-PL" sz="2000" dirty="0"/>
              <a:t>trudności ze skupieniem uwagi. Oprócz różnorodnych metod pracy, </a:t>
            </a:r>
            <a:r>
              <a:rPr lang="pl-PL" sz="2000" dirty="0" smtClean="0"/>
              <a:t>dobrze </a:t>
            </a:r>
            <a:r>
              <a:rPr lang="pl-PL" sz="2000" dirty="0"/>
              <a:t>sprawdza </a:t>
            </a:r>
            <a:r>
              <a:rPr lang="pl-PL" sz="2000" dirty="0" smtClean="0"/>
              <a:t>się </a:t>
            </a:r>
            <a:r>
              <a:rPr lang="pl-PL" sz="2000" dirty="0"/>
              <a:t>robienie </a:t>
            </a:r>
            <a:r>
              <a:rPr lang="pl-PL" sz="2000" dirty="0" smtClean="0"/>
              <a:t>notatek na bieżąco, </a:t>
            </a:r>
            <a:r>
              <a:rPr lang="pl-PL" sz="2000" dirty="0"/>
              <a:t>zapisywanie kluczowych słów, rysowanie obrazków. </a:t>
            </a:r>
          </a:p>
          <a:p>
            <a:pPr algn="just"/>
            <a:r>
              <a:rPr lang="pl-PL" sz="2000" b="1" dirty="0" smtClean="0">
                <a:solidFill>
                  <a:srgbClr val="FF0000"/>
                </a:solidFill>
              </a:rPr>
              <a:t>Ocenianie</a:t>
            </a:r>
            <a:r>
              <a:rPr lang="pl-PL" sz="2000" b="1" dirty="0" smtClean="0"/>
              <a:t>–trudno</a:t>
            </a:r>
            <a:r>
              <a:rPr lang="pl-PL" sz="2000" dirty="0" smtClean="0"/>
              <a:t> </a:t>
            </a:r>
            <a:r>
              <a:rPr lang="pl-PL" sz="2000" dirty="0"/>
              <a:t>uniknąć tradycyjnego sposobu sprawdzania wiedzy, jednak jeśli temat </a:t>
            </a:r>
            <a:r>
              <a:rPr lang="pl-PL" sz="2000" dirty="0" smtClean="0"/>
              <a:t>na </a:t>
            </a:r>
            <a:r>
              <a:rPr lang="pl-PL" sz="2000" dirty="0"/>
              <a:t>to pozwala, warto </a:t>
            </a:r>
            <a:r>
              <a:rPr lang="pl-PL" sz="2000" dirty="0" smtClean="0"/>
              <a:t>spróbować wykonywania projektów</a:t>
            </a:r>
            <a:r>
              <a:rPr lang="pl-PL" sz="2000" dirty="0"/>
              <a:t>, które będą </a:t>
            </a:r>
            <a:r>
              <a:rPr lang="pl-PL" sz="2000" dirty="0" smtClean="0"/>
              <a:t>wymagały </a:t>
            </a:r>
            <a:r>
              <a:rPr lang="pl-PL" sz="2000" dirty="0"/>
              <a:t>aktywnego </a:t>
            </a:r>
            <a:r>
              <a:rPr lang="pl-PL" sz="2000" dirty="0" smtClean="0"/>
              <a:t>poszukiwania </a:t>
            </a:r>
            <a:r>
              <a:rPr lang="pl-PL" sz="2000" dirty="0"/>
              <a:t>i tworzenia</a:t>
            </a:r>
            <a:r>
              <a:rPr lang="pl-PL" sz="2000" dirty="0" smtClean="0"/>
              <a:t>. Takie </a:t>
            </a:r>
            <a:r>
              <a:rPr lang="pl-PL" sz="2000" dirty="0"/>
              <a:t>formy oceniania wymagają trochę wysiłku, jednak </a:t>
            </a:r>
            <a:r>
              <a:rPr lang="pl-PL" sz="2000" dirty="0" smtClean="0"/>
              <a:t>są </a:t>
            </a:r>
            <a:r>
              <a:rPr lang="pl-PL" sz="2000" dirty="0"/>
              <a:t>bardzo </a:t>
            </a:r>
            <a:r>
              <a:rPr lang="pl-PL" sz="2000" dirty="0" smtClean="0"/>
              <a:t>atrakcyjne </a:t>
            </a:r>
            <a:r>
              <a:rPr lang="pl-PL" sz="2000" dirty="0"/>
              <a:t>i pobudzają chęć odkrywania otaczającego świata</a:t>
            </a:r>
            <a:r>
              <a:rPr lang="pl-PL" sz="2000" dirty="0" smtClean="0"/>
              <a:t>.</a:t>
            </a:r>
          </a:p>
          <a:p>
            <a:pPr algn="just"/>
            <a:r>
              <a:rPr lang="pl-PL" sz="2000" b="1" dirty="0">
                <a:solidFill>
                  <a:srgbClr val="FF0000"/>
                </a:solidFill>
              </a:rPr>
              <a:t>Różne metody pracy </a:t>
            </a:r>
            <a:r>
              <a:rPr lang="pl-PL" sz="2000" dirty="0"/>
              <a:t>– kinestetycy uczą się raczej krótkimi etapami, trudno im utrzymać uwagę na jednym zadaniu przez dłuższy czas. Pomocne okazuje się zastosowanie różnorodnych metod, które pobudzają aktywność, na przykład praca w grupie, odgrywanie scenek, doświadczenia, lekcje w terenie, wyjścia do muzeum czy inne wycieczki.</a:t>
            </a:r>
          </a:p>
          <a:p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623966"/>
            <a:ext cx="1897225" cy="112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4303" y="331789"/>
            <a:ext cx="8994699" cy="585007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2000" dirty="0" smtClean="0"/>
              <a:t>Nie ma ani lepszego, ani gorszego stylu!</a:t>
            </a:r>
          </a:p>
          <a:p>
            <a:endParaRPr lang="pl-PL" sz="2000" dirty="0" smtClean="0"/>
          </a:p>
          <a:p>
            <a:r>
              <a:rPr lang="pl-PL" sz="2000" dirty="0"/>
              <a:t>Każdy z nas wykorzystuje trzy typy, ale wyraźnie preferuje jeden z nich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/>
              <a:t>Badania przeprowadzone na ponad 5 tys. uczniów klas od 5 do 12 ze Stanów, </a:t>
            </a:r>
            <a:r>
              <a:rPr lang="pl-PL" sz="2000" dirty="0" smtClean="0"/>
              <a:t>Hongkongu i </a:t>
            </a:r>
            <a:r>
              <a:rPr lang="pl-PL" sz="2000" dirty="0"/>
              <a:t>Japonii wykazały, ze preferencje rozkładają się tak:</a:t>
            </a:r>
          </a:p>
          <a:p>
            <a:pPr marL="0" indent="0">
              <a:buNone/>
            </a:pPr>
            <a:r>
              <a:rPr lang="pl-PL" sz="2000" dirty="0" smtClean="0"/>
              <a:t>	Typ </a:t>
            </a:r>
            <a:r>
              <a:rPr lang="pl-PL" sz="2000" dirty="0"/>
              <a:t>wzrokowy: 29 %</a:t>
            </a:r>
          </a:p>
          <a:p>
            <a:pPr marL="0" indent="0">
              <a:buNone/>
            </a:pPr>
            <a:r>
              <a:rPr lang="pl-PL" sz="2000" dirty="0" smtClean="0"/>
              <a:t>	Typ </a:t>
            </a:r>
            <a:r>
              <a:rPr lang="pl-PL" sz="2000" dirty="0"/>
              <a:t>słuchowy: 34 %</a:t>
            </a:r>
          </a:p>
          <a:p>
            <a:pPr marL="0" indent="0">
              <a:buNone/>
            </a:pPr>
            <a:r>
              <a:rPr lang="pl-PL" sz="2000" dirty="0" smtClean="0"/>
              <a:t>	Typ </a:t>
            </a:r>
            <a:r>
              <a:rPr lang="pl-PL" sz="2000" dirty="0"/>
              <a:t>ruchowy: 37 %.</a:t>
            </a:r>
          </a:p>
          <a:p>
            <a:pPr marL="0" indent="0">
              <a:buNone/>
            </a:pPr>
            <a:r>
              <a:rPr lang="pl-PL" sz="2000" dirty="0" smtClean="0"/>
              <a:t>	W </a:t>
            </a:r>
            <a:r>
              <a:rPr lang="pl-PL" sz="2000" dirty="0"/>
              <a:t>momencie osiągnięcia dorosłości większość reprezentują </a:t>
            </a:r>
            <a:r>
              <a:rPr lang="pl-PL" sz="2000" b="1" dirty="0"/>
              <a:t>wzrokowcy</a:t>
            </a:r>
            <a:r>
              <a:rPr lang="pl-PL" sz="2000" dirty="0"/>
              <a:t>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334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Jak uczyć </a:t>
            </a:r>
            <a:r>
              <a:rPr lang="pl-PL" b="1" dirty="0" smtClean="0"/>
              <a:t>lepiej?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Mózg człowieka ma dwie półkule pracujące w harmonii. Obie otrzymują </a:t>
            </a:r>
            <a:r>
              <a:rPr lang="pl-PL" dirty="0" smtClean="0"/>
              <a:t>napływające z </a:t>
            </a:r>
            <a:r>
              <a:rPr lang="pl-PL" dirty="0"/>
              <a:t>otoczenia informacje i przerabiają je w zupełnie inny sposób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 descr="Znalezione obrazy dla zapytania p&amp;lstrok;aty mózgow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073" y="2320515"/>
            <a:ext cx="5787860" cy="416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77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4455" y="1336342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pl-PL" sz="2400" dirty="0"/>
              <a:t>Niezbędnym warunkiem uczenia się jest </a:t>
            </a:r>
            <a:r>
              <a:rPr lang="pl-PL" sz="2400" b="1" dirty="0"/>
              <a:t>motywacja</a:t>
            </a:r>
            <a:r>
              <a:rPr lang="pl-PL" sz="2400" dirty="0"/>
              <a:t>. Ludzi motywują różne czynniki. To, co motywuje jednego ucznia (nagroda, pochwała), nie musi koniecznie motywować innego, któremu sprawia radość samo zaspokojenie </a:t>
            </a:r>
            <a:r>
              <a:rPr lang="pl-PL" sz="2400" dirty="0" smtClean="0"/>
              <a:t>ciekawości.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7149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1278" y="1742941"/>
            <a:ext cx="8596668" cy="884349"/>
          </a:xfrm>
        </p:spPr>
        <p:txBody>
          <a:bodyPr/>
          <a:lstStyle/>
          <a:p>
            <a:pPr algn="ctr"/>
            <a:r>
              <a:rPr lang="pl-PL" dirty="0" smtClean="0"/>
              <a:t>Dziękuję za uwagę.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127" y="3509240"/>
            <a:ext cx="6096528" cy="28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0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099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pl-PL" sz="4400" b="1" dirty="0" smtClean="0"/>
              <a:t>Kategorie uczenia się.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8492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l-PL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Uczenie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się jest często dzielone na trzy obszerne kategorie. Najczęściej mamy do czynienia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ze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wszystkimi trzema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jednocześnie.</a:t>
            </a:r>
            <a:endParaRPr lang="pl-PL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394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4303" y="821186"/>
            <a:ext cx="8596668" cy="5875828"/>
          </a:xfrm>
        </p:spPr>
        <p:txBody>
          <a:bodyPr/>
          <a:lstStyle/>
          <a:p>
            <a:pPr algn="just">
              <a:buFont typeface="+mj-lt"/>
              <a:buAutoNum type="alphaUcPeriod"/>
            </a:pPr>
            <a:r>
              <a:rPr lang="pl-PL" sz="2000" b="1" dirty="0" smtClean="0"/>
              <a:t>Uczenie </a:t>
            </a:r>
            <a:r>
              <a:rPr lang="pl-PL" sz="2000" b="1" dirty="0"/>
              <a:t>się, którego rezultatem jest zmiana postawy – sposobu, </a:t>
            </a:r>
            <a:br>
              <a:rPr lang="pl-PL" sz="2000" b="1" dirty="0"/>
            </a:br>
            <a:r>
              <a:rPr lang="pl-PL" sz="2000" b="1" dirty="0" smtClean="0"/>
              <a:t>w  jaki oceniamy pewne </a:t>
            </a:r>
            <a:r>
              <a:rPr lang="pl-PL" sz="2000" b="1" dirty="0"/>
              <a:t>rzeczy i odnosimy się do </a:t>
            </a:r>
            <a:r>
              <a:rPr lang="pl-PL" sz="2000" b="1" dirty="0" smtClean="0"/>
              <a:t>nich </a:t>
            </a:r>
            <a:r>
              <a:rPr lang="pl-PL" sz="2000" dirty="0" smtClean="0"/>
              <a:t>np</a:t>
            </a:r>
            <a:r>
              <a:rPr lang="pl-PL" sz="2000" dirty="0"/>
              <a:t>. </a:t>
            </a:r>
            <a:r>
              <a:rPr lang="pl-PL" sz="2000" dirty="0" smtClean="0"/>
              <a:t> wykształcenie </a:t>
            </a:r>
            <a:r>
              <a:rPr lang="pl-PL" sz="2000" dirty="0"/>
              <a:t>bardziej pozytywnego podejścia do wykształcenia, pracy w grupie, dobrych relacji w </a:t>
            </a:r>
            <a:r>
              <a:rPr lang="pl-PL" sz="2000" dirty="0" smtClean="0"/>
              <a:t>szkole. Najefektywniej </a:t>
            </a:r>
            <a:r>
              <a:rPr lang="pl-PL" sz="2000" dirty="0"/>
              <a:t>na zmianę  postawy wpływa doświadczenie.</a:t>
            </a:r>
          </a:p>
          <a:p>
            <a:pPr algn="just">
              <a:buFont typeface="+mj-lt"/>
              <a:buAutoNum type="alphaUcPeriod"/>
            </a:pPr>
            <a:endParaRPr lang="pl-PL" dirty="0" smtClean="0"/>
          </a:p>
          <a:p>
            <a:pPr algn="just">
              <a:buFont typeface="+mj-lt"/>
              <a:buAutoNum type="alphaUcPeriod"/>
            </a:pP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Uczenie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</a:rPr>
              <a:t>się, którego rezultatem jest rozwój umiejętności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manualnych (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</a:rPr>
              <a:t>motorycznych) lub związanych z naszym ciałem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</a:rPr>
              <a:t>np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.  praca z komputerem , przygotowywanie wycinanki z papieru,  obsługa </a:t>
            </a:r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</a:rPr>
              <a:t>kserokopiarki.</a:t>
            </a:r>
          </a:p>
          <a:p>
            <a:pPr algn="just">
              <a:buFont typeface="+mj-lt"/>
              <a:buAutoNum type="alphaUcPeriod"/>
            </a:pPr>
            <a:endParaRPr lang="pl-PL" sz="2000" dirty="0" smtClean="0"/>
          </a:p>
          <a:p>
            <a:pPr algn="just">
              <a:buFont typeface="+mj-lt"/>
              <a:buAutoNum type="alphaUcPeriod"/>
            </a:pPr>
            <a:r>
              <a:rPr lang="pl-PL" sz="2000" b="1" dirty="0" smtClean="0"/>
              <a:t>Uczenie </a:t>
            </a:r>
            <a:r>
              <a:rPr lang="pl-PL" sz="2000" b="1" dirty="0"/>
              <a:t>się, którego rezultatem jest poszerzenie wiedzy i rozwój umiejętności</a:t>
            </a:r>
            <a:r>
              <a:rPr lang="pl-PL" sz="2000" b="1" dirty="0" smtClean="0"/>
              <a:t>, przetwarzanie </a:t>
            </a:r>
            <a:r>
              <a:rPr lang="pl-PL" sz="2000" b="1" dirty="0"/>
              <a:t>informacji (takich jak rozumienie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pamiętanie faktów i pojęć).</a:t>
            </a:r>
            <a:endParaRPr lang="pl-PL" sz="2000" dirty="0"/>
          </a:p>
          <a:p>
            <a:pPr algn="just">
              <a:buFont typeface="+mj-lt"/>
              <a:buAutoNum type="alphaUcPeriod"/>
            </a:pP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590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120" y="0"/>
            <a:ext cx="8596668" cy="1320800"/>
          </a:xfrm>
        </p:spPr>
        <p:txBody>
          <a:bodyPr/>
          <a:lstStyle/>
          <a:p>
            <a:pPr algn="ctr"/>
            <a:r>
              <a:rPr lang="pl-PL" dirty="0" smtClean="0"/>
              <a:t>Style uczenia się.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50" y="1094705"/>
            <a:ext cx="6627884" cy="475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0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759" y="1575516"/>
            <a:ext cx="8596668" cy="2223752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Styl uczenia się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to sposób, w jaki najlepiej zapamiętujemy nowe informacje, czy uczymy się nowych umiejętności.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4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760" y="738389"/>
            <a:ext cx="8596668" cy="1320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b="1" dirty="0" smtClean="0"/>
              <a:t>W zależności od preferencji poszczególnych zmysłów, możemy wyróżnić trzy grupy: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44759" y="2511381"/>
            <a:ext cx="925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     </a:t>
            </a:r>
            <a:r>
              <a:rPr lang="pl-PL" sz="2000" b="1" dirty="0" smtClean="0">
                <a:solidFill>
                  <a:schemeClr val="accent2">
                    <a:lumMod val="50000"/>
                  </a:schemeClr>
                </a:solidFill>
              </a:rPr>
              <a:t>WZROKOWCY</a:t>
            </a:r>
            <a:r>
              <a:rPr lang="pl-PL" sz="2000" b="1" dirty="0" smtClean="0">
                <a:solidFill>
                  <a:srgbClr val="002060"/>
                </a:solidFill>
              </a:rPr>
              <a:t>		SŁUCHOWCY 	</a:t>
            </a:r>
            <a:r>
              <a:rPr lang="pl-PL" sz="2000" b="1" dirty="0">
                <a:solidFill>
                  <a:srgbClr val="002060"/>
                </a:solidFill>
              </a:rPr>
              <a:t> </a:t>
            </a:r>
            <a:r>
              <a:rPr lang="pl-PL" sz="2000" b="1" dirty="0" smtClean="0">
                <a:solidFill>
                  <a:srgbClr val="002060"/>
                </a:solidFill>
              </a:rPr>
              <a:t>                  </a:t>
            </a:r>
            <a:r>
              <a:rPr lang="pl-PL" sz="2000" b="1" dirty="0" smtClean="0">
                <a:solidFill>
                  <a:srgbClr val="FF0000"/>
                </a:solidFill>
              </a:rPr>
              <a:t>KINESTETYCY</a:t>
            </a:r>
            <a:endParaRPr lang="pl-PL" sz="2000" b="1" dirty="0">
              <a:solidFill>
                <a:srgbClr val="FF0000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59" y="3228910"/>
            <a:ext cx="2362080" cy="2205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376" y="3228911"/>
            <a:ext cx="2637486" cy="2205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626" y="3228910"/>
            <a:ext cx="2824410" cy="2205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009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21" y="486982"/>
            <a:ext cx="7741615" cy="532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95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6883" y="789904"/>
            <a:ext cx="8170452" cy="2674514"/>
          </a:xfrm>
        </p:spPr>
        <p:txBody>
          <a:bodyPr>
            <a:normAutofit fontScale="90000"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Styl uczenia się zależy od zmysłów, dzięki którym informacja odbierana jest i przekazywana do struktur mózgowych.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Przy uczeniu się najważniejszą rolę pełni wzrok, słuch i zmysł kinestetyczny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56883" y="3659746"/>
            <a:ext cx="8170452" cy="26745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8511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</TotalTime>
  <Words>1350</Words>
  <Application>Microsoft Office PowerPoint</Application>
  <PresentationFormat>Panoramiczny</PresentationFormat>
  <Paragraphs>150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4" baseType="lpstr">
      <vt:lpstr>Arial</vt:lpstr>
      <vt:lpstr>Trebuchet MS</vt:lpstr>
      <vt:lpstr>Wingdings</vt:lpstr>
      <vt:lpstr>Wingdings 3</vt:lpstr>
      <vt:lpstr>Faseta</vt:lpstr>
      <vt:lpstr>Style i strategie  uczenia się</vt:lpstr>
      <vt:lpstr>„Wiedza nabyta pod przymusem  nie trzyma się głowy.”          Platon</vt:lpstr>
      <vt:lpstr> Kategorie uczenia się.</vt:lpstr>
      <vt:lpstr>Prezentacja programu PowerPoint</vt:lpstr>
      <vt:lpstr>Style uczenia się.</vt:lpstr>
      <vt:lpstr>Styl uczenia się to sposób, w jaki najlepiej zapamiętujemy nowe informacje, czy uczymy się nowych umiejętności.</vt:lpstr>
      <vt:lpstr>W zależności od preferencji poszczególnych zmysłów, możemy wyróżnić trzy grupy:</vt:lpstr>
      <vt:lpstr>Prezentacja programu PowerPoint</vt:lpstr>
      <vt:lpstr>Styl uczenia się zależy od zmysłów, dzięki którym informacja odbierana jest i przekazywana do struktur mózgowych.   Przy uczeniu się najważniejszą rolę pełni wzrok, słuch i zmysł kinestetyczny. </vt:lpstr>
      <vt:lpstr>Prezentacja programu PowerPoint</vt:lpstr>
      <vt:lpstr>Prezentacja programu PowerPoint</vt:lpstr>
      <vt:lpstr>      WZROKOWIEC</vt:lpstr>
      <vt:lpstr>Najlepiej uczy się gdy:</vt:lpstr>
      <vt:lpstr>Często używa zwrotów:</vt:lpstr>
      <vt:lpstr>Dla WZROKOWCA istotne jest:</vt:lpstr>
      <vt:lpstr>Prezentacja programu PowerPoint</vt:lpstr>
      <vt:lpstr>SŁUCHOWIEC</vt:lpstr>
      <vt:lpstr>Najlepiej uczy się gdy:</vt:lpstr>
      <vt:lpstr>Często używa zwrotów:</vt:lpstr>
      <vt:lpstr>Dla SŁUCHOWCA istotne jest:</vt:lpstr>
      <vt:lpstr>Prezentacja programu PowerPoint</vt:lpstr>
      <vt:lpstr>            KINESTETYK</vt:lpstr>
      <vt:lpstr>Najlepiej uczy się gdy:</vt:lpstr>
      <vt:lpstr>  Często używa zwrotów:</vt:lpstr>
      <vt:lpstr>Dla KINESTETYKA istotne jest:</vt:lpstr>
      <vt:lpstr>Prezentacja programu PowerPoint</vt:lpstr>
      <vt:lpstr>Jak uczyć lepiej?  </vt:lpstr>
      <vt:lpstr>Prezentacja programu PowerPoint</vt:lpstr>
      <vt:lpstr>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Magda1</dc:creator>
  <cp:lastModifiedBy>Ada</cp:lastModifiedBy>
  <cp:revision>31</cp:revision>
  <dcterms:created xsi:type="dcterms:W3CDTF">2017-02-20T19:55:30Z</dcterms:created>
  <dcterms:modified xsi:type="dcterms:W3CDTF">2021-03-03T14:17:39Z</dcterms:modified>
</cp:coreProperties>
</file>